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65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84" r:id="rId21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8" y="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6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b0b0c00e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b0b0c00e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92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b0b0c00e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b0b0c00e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07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0b0c00e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b0b0c00e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88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0b0c00e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0b0c00e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00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0b0c00e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0b0c00e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08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0b0c00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b0b0c00e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41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0b0c00e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b0b0c00e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22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b0b0c00e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b0b0c00e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25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b0b0c00e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b0b0c00e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77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37684" y="992766"/>
            <a:ext cx="9230650" cy="27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37675" y="3778833"/>
            <a:ext cx="9230650" cy="105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337675" y="1474832"/>
            <a:ext cx="9230650" cy="26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37675" y="4202966"/>
            <a:ext cx="9230650" cy="173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37675" y="2867800"/>
            <a:ext cx="9230650" cy="112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37675" y="593366"/>
            <a:ext cx="923065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37675" y="1536632"/>
            <a:ext cx="923065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37675" y="593366"/>
            <a:ext cx="923065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37675" y="1536632"/>
            <a:ext cx="4333225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235100" y="1536632"/>
            <a:ext cx="4333225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37675" y="593366"/>
            <a:ext cx="923065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37675" y="740800"/>
            <a:ext cx="3042000" cy="100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37675" y="1852800"/>
            <a:ext cx="3042000" cy="42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531104" y="600199"/>
            <a:ext cx="6898450" cy="54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953000" y="-166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87625" y="1644233"/>
            <a:ext cx="43823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87625" y="3737433"/>
            <a:ext cx="4382300" cy="164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5351125" y="965432"/>
            <a:ext cx="4156750" cy="492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37675" y="5640766"/>
            <a:ext cx="6498700" cy="80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9178495" y="6217621"/>
            <a:ext cx="594425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125" tIns="103125" rIns="103125" bIns="10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09762" y="109759"/>
            <a:ext cx="9667774" cy="6613880"/>
          </a:xfrm>
          <a:prstGeom prst="rect">
            <a:avLst/>
          </a:prstGeom>
          <a:solidFill>
            <a:srgbClr val="63F6C1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63" y="592433"/>
            <a:ext cx="9230650" cy="1122480"/>
          </a:xfrm>
        </p:spPr>
        <p:txBody>
          <a:bodyPr/>
          <a:lstStyle/>
          <a:p>
            <a:r>
              <a:rPr lang="en-GB" dirty="0"/>
              <a:t>Building a Community of Practice for an Integrated Dementia Pathway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2000250"/>
            <a:ext cx="3743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4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10226" y="3402988"/>
            <a:ext cx="8890112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believe support is best when it places each individual’s needs and aspirations at the centre of how we assess, plan and support.</a:t>
            </a: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This means we value freedom of choice, tailoring what we do for each person and seeking to co-produce care with them and their carers or family where possible.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94865" y="635272"/>
            <a:ext cx="9004806" cy="195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r>
              <a:rPr lang="en" sz="5149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are</a:t>
            </a:r>
            <a:r>
              <a:rPr lang="en" sz="5149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5149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always person-centred</a:t>
            </a:r>
            <a:endParaRPr sz="5149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352744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651875" y="4145513"/>
            <a:ext cx="8559161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are always seeking to be inclusive in the support we provide. </a:t>
            </a:r>
            <a:endParaRPr sz="2574" b="1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r>
              <a:rPr lang="en" sz="2574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This means that we make things work to meet people’s lives, no matter where they live, their background or culture.</a:t>
            </a:r>
            <a:endParaRPr sz="2574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51875" y="789734"/>
            <a:ext cx="8779666" cy="199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592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are </a:t>
            </a:r>
            <a:r>
              <a:rPr lang="en" sz="5921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open for everyone </a:t>
            </a:r>
            <a:endParaRPr sz="5921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71317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749964" y="3400580"/>
            <a:ext cx="8018131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believe that we should all have a shared approach to how we support people.</a:t>
            </a: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b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b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This helps us work together better, collaborate with others and ensure people receive high quality support, no matter who from.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749964" y="689250"/>
            <a:ext cx="8686212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5406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have</a:t>
            </a:r>
            <a:r>
              <a:rPr lang="en" sz="5406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5406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a shared approach</a:t>
            </a:r>
            <a:endParaRPr sz="5406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260079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921136" y="3817772"/>
            <a:ext cx="8018131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know that relationships matter above all, </a:t>
            </a:r>
            <a:b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yet people with dementia face stigma, exclusion and social isolation.</a:t>
            </a: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b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b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In everything we do, we will always look to find ways to grow and sustain the positive supporting relationships people have.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850798" y="480151"/>
            <a:ext cx="8018131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6565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</a:t>
            </a:r>
            <a:r>
              <a:rPr lang="en" sz="6565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build belonging</a:t>
            </a:r>
            <a:endParaRPr sz="6565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43513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763930" y="3271106"/>
            <a:ext cx="8586579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believe we are at our best when we work together</a:t>
            </a: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.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Not just as professionals, but as a single dementia informed and friendly network of services, organisations, businesses, groups, carers &amp; individuals across Tameside &amp; Glossop.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667214" y="438949"/>
            <a:ext cx="8586579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6179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are </a:t>
            </a:r>
            <a:r>
              <a:rPr lang="en" sz="6179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in this together</a:t>
            </a:r>
            <a:endParaRPr sz="6179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283510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506352" y="3292661"/>
            <a:ext cx="9048057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know the power of raising awareness, informing &amp; educating people about dementia.</a:t>
            </a:r>
            <a:b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b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In everything we do, we look to help people to grow and be able to share an understanding of the impacts &amp; challenges for people living with dementia &amp; those caring for them.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506352" y="307063"/>
            <a:ext cx="8780439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5149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see </a:t>
            </a:r>
            <a:r>
              <a:rPr lang="en" sz="5149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knowledge as power</a:t>
            </a:r>
            <a:endParaRPr sz="5149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398563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636070" y="3316294"/>
            <a:ext cx="8534446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know that some things take time, especially if we want people to experience care that feels personal and authentic. </a:t>
            </a:r>
            <a:b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b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make sure that we invest our time and energy in the things that are important to people living with dementia and those that care for them.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723993" y="289479"/>
            <a:ext cx="8534446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566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take </a:t>
            </a:r>
            <a:r>
              <a:rPr lang="en" sz="5664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the time to care</a:t>
            </a:r>
            <a:endParaRPr sz="5664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77526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860538" y="3654185"/>
            <a:ext cx="8201950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know that great care &amp; support requires different forms of expertise - from professional and clinical expertise, to that of lived experience. </a:t>
            </a:r>
            <a:endParaRPr sz="2574" b="1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buSzPts val="1600"/>
            </a:pP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know we are at our best when we make the most of this expertise and ensure that we have diverse forms of expertise informing how we work and deliver support.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781407" y="583392"/>
            <a:ext cx="8201950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6179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</a:t>
            </a:r>
            <a:r>
              <a:rPr lang="en" sz="6179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6179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maximise expertise</a:t>
            </a:r>
            <a:endParaRPr sz="6179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228852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938721" y="3459381"/>
            <a:ext cx="8018131" cy="21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know that there is great value in creating the time and space to deeply listen to people. </a:t>
            </a:r>
            <a:br>
              <a:rPr lang="en" sz="2574" b="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b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lang="en" sz="2574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It means truly valuing and trusting people’s personal insights of dementia and those of their carers, family &amp; friends.  </a:t>
            </a:r>
            <a:endParaRPr sz="2574" dirty="0">
              <a:solidFill>
                <a:srgbClr val="0C343D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938721" y="312217"/>
            <a:ext cx="8018131" cy="2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53" tIns="65553" rIns="65553" bIns="65553" anchor="ctr" anchorCtr="0">
            <a:noAutofit/>
          </a:bodyPr>
          <a:lstStyle/>
          <a:p>
            <a:pPr>
              <a:buSzPts val="1600"/>
            </a:pPr>
            <a:r>
              <a:rPr lang="en" sz="5921" dirty="0">
                <a:solidFill>
                  <a:srgbClr val="0C343D"/>
                </a:solidFill>
                <a:latin typeface="Kalam"/>
                <a:ea typeface="Kalam"/>
                <a:cs typeface="Kalam"/>
                <a:sym typeface="Kalam"/>
              </a:rPr>
              <a:t>We </a:t>
            </a:r>
            <a:r>
              <a:rPr lang="en" sz="5921" b="1" dirty="0">
                <a:solidFill>
                  <a:srgbClr val="0C343D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listen, really listen</a:t>
            </a:r>
            <a:endParaRPr sz="5921" b="1" dirty="0">
              <a:solidFill>
                <a:srgbClr val="0C343D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398430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98" y="316743"/>
            <a:ext cx="9230650" cy="1122480"/>
          </a:xfrm>
        </p:spPr>
        <p:txBody>
          <a:bodyPr/>
          <a:lstStyle/>
          <a:p>
            <a:r>
              <a:rPr lang="en-GB" sz="2400" b="1" dirty="0"/>
              <a:t>Progress since the inception of the community of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685" y="1649789"/>
            <a:ext cx="84142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dirty="0"/>
              <a:t>A further listening event took place where the developments of the programme were shared with all present, and received unanimous support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Tameside and Glossop now has a fully integrated post-diagnostic dementia pathway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The practitioners have owned the community of practice and continue to meet and develop the pathway on a regular basis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0176" t="33940" r="40078" b="34832"/>
          <a:stretch/>
        </p:blipFill>
        <p:spPr bwMode="auto">
          <a:xfrm rot="475233">
            <a:off x="6937132" y="4246685"/>
            <a:ext cx="2048608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862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The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Listening events</a:t>
            </a:r>
          </a:p>
          <a:p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Two listening events were held, one at the commencement of the project, and one at the end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The first was to understand the challenges people faced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The second was to test out the new pathway that had been developed as a result of the feedback received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b="1" dirty="0"/>
              <a:t>Building the community of practice</a:t>
            </a:r>
          </a:p>
          <a:p>
            <a:endParaRPr lang="en-GB" b="1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Practitioners from across the pathway came together to build the community of practice, working together and developing a common course of beliefs and understandings about how the system needed to evolve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Practitioners from across the community of practice supported the listening events by facilitating table discussions</a:t>
            </a:r>
          </a:p>
        </p:txBody>
      </p:sp>
    </p:spTree>
    <p:extLst>
      <p:ext uri="{BB962C8B-B14F-4D97-AF65-F5344CB8AC3E}">
        <p14:creationId xmlns:p14="http://schemas.microsoft.com/office/powerpoint/2010/main" val="92395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44" y="80286"/>
            <a:ext cx="9230650" cy="1122480"/>
          </a:xfrm>
        </p:spPr>
        <p:txBody>
          <a:bodyPr/>
          <a:lstStyle/>
          <a:p>
            <a:r>
              <a:rPr lang="en-GB" b="1" dirty="0"/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797" y="1281215"/>
            <a:ext cx="8238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key principles need to form the core of the new Tameside and Glossop dementia strategy. While this is in progress as a co-produced element of work, covid-19 has interrupted the completion. </a:t>
            </a:r>
          </a:p>
          <a:p>
            <a:endParaRPr lang="en-GB" sz="1600" dirty="0"/>
          </a:p>
          <a:p>
            <a:r>
              <a:rPr lang="en-GB" sz="1600" dirty="0"/>
              <a:t>As systems develop they need to listen to those who use them. Ongoing feedback needs to be sought to refine areas of good practice and to eliminate any additional barriers encountered.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81" y="3490722"/>
            <a:ext cx="3743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Listening Event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082" y="1536632"/>
            <a:ext cx="4333225" cy="455508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Invited people with lived experience (including families, friends and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carers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) to share stories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Gathered and shared peoples stories of lived experience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+mj-lt"/>
              <a:sym typeface="Helvetica Neue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j-lt"/>
                <a:sym typeface="Helvetica Neue"/>
              </a:rPr>
              <a:t>The event was well attended with good representation from across our communities</a:t>
            </a:r>
            <a:endParaRPr lang="en-GB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235100" y="1237693"/>
            <a:ext cx="4333225" cy="4555080"/>
          </a:xfrm>
        </p:spPr>
        <p:txBody>
          <a:bodyPr/>
          <a:lstStyle/>
          <a:p>
            <a:r>
              <a:rPr lang="en-GB" b="1" u="sng" dirty="0"/>
              <a:t>What we heard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35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5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4042" t="24597" r="12365" b="22470"/>
          <a:stretch/>
        </p:blipFill>
        <p:spPr bwMode="auto">
          <a:xfrm>
            <a:off x="4476307" y="1928664"/>
            <a:ext cx="4831754" cy="3467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912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Developing the Community of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350" y="1137119"/>
            <a:ext cx="4333225" cy="4734786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Reviewed the feedback from the listening event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Started to review the pathway, looking at the  opportunities, strengths and challenges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Reviewing areas of good and innovative practice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- Establishing where the community of practice first into the wider economy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115" t="26389" r="15449" b="7407"/>
          <a:stretch/>
        </p:blipFill>
        <p:spPr bwMode="auto">
          <a:xfrm>
            <a:off x="5667971" y="2176387"/>
            <a:ext cx="3704629" cy="2571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0137" t="35566" r="10204" b="35599"/>
          <a:stretch/>
        </p:blipFill>
        <p:spPr bwMode="auto">
          <a:xfrm>
            <a:off x="432700" y="2921862"/>
            <a:ext cx="4333225" cy="1077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10067" t="31577" r="32744" b="9170"/>
          <a:stretch/>
        </p:blipFill>
        <p:spPr bwMode="auto">
          <a:xfrm rot="20428119">
            <a:off x="686198" y="5289270"/>
            <a:ext cx="905510" cy="52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9783" t="31575" r="32386" b="6638"/>
          <a:stretch/>
        </p:blipFill>
        <p:spPr bwMode="auto">
          <a:xfrm>
            <a:off x="1589026" y="5316841"/>
            <a:ext cx="832485" cy="500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10638" t="32082" r="34855" b="7313"/>
          <a:stretch/>
        </p:blipFill>
        <p:spPr bwMode="auto">
          <a:xfrm rot="985519">
            <a:off x="2212916" y="4980872"/>
            <a:ext cx="772795" cy="483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/>
          <a:srcRect l="10542" t="32249" r="35993" b="7988"/>
          <a:stretch/>
        </p:blipFill>
        <p:spPr bwMode="auto">
          <a:xfrm rot="20720857">
            <a:off x="2431126" y="5520939"/>
            <a:ext cx="800100" cy="50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8"/>
          <a:srcRect l="10542" t="32418" r="32861" b="9170"/>
          <a:stretch/>
        </p:blipFill>
        <p:spPr bwMode="auto">
          <a:xfrm rot="566409">
            <a:off x="1595439" y="5789083"/>
            <a:ext cx="862330" cy="500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9"/>
          <a:srcRect l="10257" t="31913" r="33050" b="6638"/>
          <a:stretch/>
        </p:blipFill>
        <p:spPr bwMode="auto">
          <a:xfrm rot="164971">
            <a:off x="831824" y="5868064"/>
            <a:ext cx="734695" cy="44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10"/>
          <a:srcRect l="9878" t="32250" r="32575" b="5962"/>
          <a:stretch/>
        </p:blipFill>
        <p:spPr bwMode="auto">
          <a:xfrm>
            <a:off x="3093389" y="5721752"/>
            <a:ext cx="941070" cy="568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11"/>
          <a:srcRect l="9593" t="33602" r="32386" b="7819"/>
          <a:stretch/>
        </p:blipFill>
        <p:spPr bwMode="auto">
          <a:xfrm rot="1253034">
            <a:off x="3042039" y="4971835"/>
            <a:ext cx="100584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12"/>
          <a:srcRect l="10068" t="31913" r="31911" b="7819"/>
          <a:stretch/>
        </p:blipFill>
        <p:spPr bwMode="auto">
          <a:xfrm rot="813142">
            <a:off x="2426816" y="6131843"/>
            <a:ext cx="848995" cy="495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13"/>
          <a:srcRect l="10162" t="31745" r="32386" b="7650"/>
          <a:stretch/>
        </p:blipFill>
        <p:spPr bwMode="auto">
          <a:xfrm rot="21155273">
            <a:off x="3828399" y="5427922"/>
            <a:ext cx="908685" cy="53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08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Developing the Priorities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Synthesising the learning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This was based on information that had been received during the listening event, and also work done outside the community of practice sessions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In addition, the community of practice members took  time outside of the session to listen and capture life stories of people living with dementia, or supporting/caring for somebody who was living with dementia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Google Shape;432;p38" descr="Screen Shot 2019-09-12 at 10.11.2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11647">
            <a:off x="5159045" y="1987192"/>
            <a:ext cx="1490141" cy="112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oogle Shape;430;p38" descr="Screen Shot 2019-09-12 at 10.12.3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7266">
            <a:off x="6266807" y="1880422"/>
            <a:ext cx="1203744" cy="842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425;p38" descr="Screen Shot 2019-09-12 at 10.12.3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2540">
            <a:off x="4958178" y="2826351"/>
            <a:ext cx="1207455" cy="842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431;p38" descr="Screen Shot 2019-09-12 at 10.11.1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04464">
            <a:off x="6868082" y="3192282"/>
            <a:ext cx="1487613" cy="112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Google Shape;428;p38" descr="Screen Shot 2019-09-12 at 10.12.1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236222">
            <a:off x="7725538" y="3150298"/>
            <a:ext cx="1202926" cy="842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Google Shape;427;p38" descr="Screen Shot 2019-09-12 at 10.12.0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49371">
            <a:off x="7411944" y="4083273"/>
            <a:ext cx="1215946" cy="842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Google Shape;433;p38" descr="Screen Shot 2019-09-12 at 10.11.3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667042">
            <a:off x="5303489" y="4494009"/>
            <a:ext cx="1516389" cy="112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Google Shape;426;p38" descr="Screen Shot 2019-09-12 at 10.12.46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91486">
            <a:off x="4859257" y="5521606"/>
            <a:ext cx="1212416" cy="842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429;p38" descr="Screen Shot 2019-09-12 at 10.12.53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353905">
            <a:off x="6365457" y="5456818"/>
            <a:ext cx="1213227" cy="842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11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41"/>
          <p:cNvGrpSpPr/>
          <p:nvPr/>
        </p:nvGrpSpPr>
        <p:grpSpPr>
          <a:xfrm>
            <a:off x="305068" y="1658104"/>
            <a:ext cx="8549956" cy="4148025"/>
            <a:chOff x="213044" y="1433820"/>
            <a:chExt cx="10428483" cy="5059394"/>
          </a:xfrm>
        </p:grpSpPr>
        <p:sp>
          <p:nvSpPr>
            <p:cNvPr id="465" name="Google Shape;465;p41"/>
            <p:cNvSpPr txBox="1"/>
            <p:nvPr/>
          </p:nvSpPr>
          <p:spPr>
            <a:xfrm>
              <a:off x="3628017" y="1433820"/>
              <a:ext cx="3385880" cy="150960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We must... </a:t>
              </a:r>
              <a:b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be a system that listens and acts on what we hear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66" name="Google Shape;466;p41"/>
            <p:cNvSpPr txBox="1"/>
            <p:nvPr/>
          </p:nvSpPr>
          <p:spPr>
            <a:xfrm>
              <a:off x="1830843" y="3181629"/>
              <a:ext cx="3385880" cy="150960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We must...</a:t>
              </a:r>
              <a:b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have a workforce that is informed &amp; educated about dementia 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67" name="Google Shape;467;p41"/>
            <p:cNvSpPr txBox="1"/>
            <p:nvPr/>
          </p:nvSpPr>
          <p:spPr>
            <a:xfrm>
              <a:off x="5436128" y="3181629"/>
              <a:ext cx="3385880" cy="150960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We must...</a:t>
              </a:r>
              <a:b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communicate information in ways that work for people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68" name="Google Shape;468;p41"/>
            <p:cNvSpPr txBox="1"/>
            <p:nvPr/>
          </p:nvSpPr>
          <p:spPr>
            <a:xfrm>
              <a:off x="213044" y="4983610"/>
              <a:ext cx="3385880" cy="15096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We must... </a:t>
              </a:r>
              <a:b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build on the skills and capabilities of people supporting others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69" name="Google Shape;469;p41"/>
            <p:cNvSpPr txBox="1"/>
            <p:nvPr/>
          </p:nvSpPr>
          <p:spPr>
            <a:xfrm>
              <a:off x="3732299" y="4983608"/>
              <a:ext cx="3385880" cy="15096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We must...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connect and coordinate support activities across communities 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70" name="Google Shape;470;p41"/>
            <p:cNvSpPr txBox="1"/>
            <p:nvPr/>
          </p:nvSpPr>
          <p:spPr>
            <a:xfrm>
              <a:off x="7255647" y="4983608"/>
              <a:ext cx="3385880" cy="15096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We must...</a:t>
              </a:r>
              <a:b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r>
                <a:rPr lang="en-US" sz="1800" b="1" i="0" u="none" strike="noStrike" cap="non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ensure we make resources truly accessible to people</a:t>
              </a:r>
              <a:endParaRPr sz="1800" b="1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71" name="Google Shape;471;p41"/>
          <p:cNvSpPr/>
          <p:nvPr/>
        </p:nvSpPr>
        <p:spPr>
          <a:xfrm>
            <a:off x="2974343" y="1599767"/>
            <a:ext cx="3035492" cy="1337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6271666" y="1806065"/>
            <a:ext cx="2087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Establishing this as a core way of working </a:t>
            </a:r>
            <a:endParaRPr sz="1600" b="1" i="1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543699" y="3046518"/>
            <a:ext cx="5914936" cy="1337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7541562" y="3172440"/>
            <a:ext cx="19366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Shaping services through information &amp; education</a:t>
            </a:r>
            <a:endParaRPr sz="1600" b="1" i="1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241652" y="4481289"/>
            <a:ext cx="8776223" cy="14357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1"/>
          <p:cNvSpPr/>
          <p:nvPr/>
        </p:nvSpPr>
        <p:spPr>
          <a:xfrm>
            <a:off x="1097366" y="5960555"/>
            <a:ext cx="7236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Growing and building on the capacity of communities and peers </a:t>
            </a:r>
            <a:endParaRPr sz="1800" b="1" i="1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068" y="295874"/>
            <a:ext cx="9230650" cy="763560"/>
          </a:xfrm>
        </p:spPr>
        <p:txBody>
          <a:bodyPr/>
          <a:lstStyle/>
          <a:p>
            <a:r>
              <a:rPr lang="en-GB" sz="2400" b="1" dirty="0"/>
              <a:t>The Priority Challenges</a:t>
            </a:r>
          </a:p>
        </p:txBody>
      </p:sp>
    </p:spTree>
    <p:extLst>
      <p:ext uri="{BB962C8B-B14F-4D97-AF65-F5344CB8AC3E}">
        <p14:creationId xmlns:p14="http://schemas.microsoft.com/office/powerpoint/2010/main" val="416673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98" y="180128"/>
            <a:ext cx="9230650" cy="763560"/>
          </a:xfrm>
        </p:spPr>
        <p:txBody>
          <a:bodyPr/>
          <a:lstStyle/>
          <a:p>
            <a:r>
              <a:rPr lang="en-GB" sz="2400" b="1" dirty="0"/>
              <a:t>Sharing the Learning through an eco-systemic approach</a:t>
            </a:r>
          </a:p>
        </p:txBody>
      </p:sp>
      <p:pic>
        <p:nvPicPr>
          <p:cNvPr id="3" name="Google Shape;142;p17" descr="A3-Ecocycleplanni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248" y="1509516"/>
            <a:ext cx="3794760" cy="2413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6026" y="1273891"/>
            <a:ext cx="40443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Members of the group used the eco-system approach to continue to build the dementia pathway, continuing to draw on lived experiences of people they worked with, or who had engaged with the wider community of learning </a:t>
            </a:r>
          </a:p>
          <a:p>
            <a:endParaRPr lang="en-GB" sz="1600" dirty="0"/>
          </a:p>
          <a:p>
            <a:pPr lvl="0"/>
            <a:r>
              <a:rPr lang="en-GB" sz="1600" dirty="0">
                <a:latin typeface="Concert One"/>
                <a:ea typeface="Concert One"/>
                <a:cs typeface="Concert One"/>
                <a:sym typeface="Concert One"/>
              </a:rPr>
              <a:t>A second clear principle from discussion was the requirement to adopt an approach that has: </a:t>
            </a:r>
            <a:endParaRPr lang="en-GB" sz="1600" dirty="0"/>
          </a:p>
          <a:p>
            <a:pPr lvl="0"/>
            <a:endParaRPr lang="en-GB" sz="1600" dirty="0">
              <a:latin typeface="Concert One"/>
              <a:ea typeface="Concert One"/>
              <a:cs typeface="Concert One"/>
              <a:sym typeface="Concert One"/>
            </a:endParaRPr>
          </a:p>
          <a:p>
            <a:pPr marL="342900" lvl="0" indent="-342900">
              <a:spcBef>
                <a:spcPts val="600"/>
              </a:spcBef>
              <a:buSzPts val="2000"/>
              <a:buAutoNum type="arabicPeriod"/>
            </a:pP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A</a:t>
            </a:r>
            <a:r>
              <a:rPr lang="en-GB" sz="1600" b="1" dirty="0">
                <a:latin typeface="+mn-lt"/>
                <a:ea typeface="Concert One"/>
                <a:cs typeface="Concert One"/>
                <a:sym typeface="Concert One"/>
              </a:rPr>
              <a:t> shared approach</a:t>
            </a: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 at it’s heart </a:t>
            </a:r>
            <a:endParaRPr lang="en-GB" sz="1600" dirty="0">
              <a:latin typeface="+mn-lt"/>
              <a:ea typeface="Concert One"/>
            </a:endParaRPr>
          </a:p>
          <a:p>
            <a:pPr marL="342900" lvl="0" indent="-342900">
              <a:spcBef>
                <a:spcPts val="600"/>
              </a:spcBef>
              <a:buSzPts val="2000"/>
              <a:buAutoNum type="arabicPeriod"/>
            </a:pP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A </a:t>
            </a:r>
            <a:r>
              <a:rPr lang="en-GB" sz="1600" b="1" dirty="0">
                <a:latin typeface="+mn-lt"/>
                <a:ea typeface="Concert One"/>
                <a:cs typeface="Concert One"/>
                <a:sym typeface="Concert One"/>
              </a:rPr>
              <a:t>joined-up </a:t>
            </a: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team that collaborates around a person</a:t>
            </a:r>
            <a:endParaRPr lang="en-GB" sz="1600" dirty="0">
              <a:latin typeface="+mn-lt"/>
              <a:ea typeface="Concert One"/>
            </a:endParaRPr>
          </a:p>
          <a:p>
            <a:pPr marL="342900" lvl="0" indent="-342900">
              <a:spcBef>
                <a:spcPts val="600"/>
              </a:spcBef>
              <a:buSzPts val="2000"/>
              <a:buAutoNum type="arabicPeriod"/>
            </a:pP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A </a:t>
            </a:r>
            <a:r>
              <a:rPr lang="en-GB" sz="1600" b="1" dirty="0">
                <a:latin typeface="+mn-lt"/>
                <a:ea typeface="Concert One"/>
                <a:cs typeface="Concert One"/>
                <a:sym typeface="Concert One"/>
              </a:rPr>
              <a:t>supporting community </a:t>
            </a: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that is inclusive and informed</a:t>
            </a:r>
            <a:endParaRPr lang="en-GB" sz="1600" b="1" dirty="0">
              <a:latin typeface="+mn-lt"/>
              <a:ea typeface="Concert One"/>
              <a:cs typeface="Concert One"/>
              <a:sym typeface="Concert One"/>
            </a:endParaRPr>
          </a:p>
          <a:p>
            <a:pPr marL="342900" lvl="0" indent="-342900">
              <a:spcBef>
                <a:spcPts val="600"/>
              </a:spcBef>
              <a:buSzPts val="2000"/>
              <a:buAutoNum type="arabicPeriod"/>
            </a:pP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A </a:t>
            </a:r>
            <a:r>
              <a:rPr lang="en-GB" sz="1600" b="1" dirty="0">
                <a:latin typeface="+mn-lt"/>
                <a:ea typeface="Concert One"/>
                <a:cs typeface="Concert One"/>
                <a:sym typeface="Concert One"/>
              </a:rPr>
              <a:t>nurturing system </a:t>
            </a:r>
            <a:r>
              <a:rPr lang="en-GB" sz="1600" dirty="0">
                <a:latin typeface="+mn-lt"/>
                <a:ea typeface="Concert One"/>
                <a:cs typeface="Concert One"/>
                <a:sym typeface="Concert One"/>
              </a:rPr>
              <a:t>that is educated and works to enhance </a:t>
            </a:r>
            <a:endParaRPr lang="en-GB" sz="1600" b="1" dirty="0">
              <a:latin typeface="+mn-lt"/>
              <a:ea typeface="Concert One"/>
              <a:cs typeface="Concert One"/>
              <a:sym typeface="Concert One"/>
            </a:endParaRPr>
          </a:p>
          <a:p>
            <a:endParaRPr lang="en-GB" sz="1600" dirty="0"/>
          </a:p>
        </p:txBody>
      </p:sp>
      <p:pic>
        <p:nvPicPr>
          <p:cNvPr id="5" name="Google Shape;262;p26" descr="A1-TG-POS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5232" y="3813048"/>
            <a:ext cx="3922776" cy="2552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3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78" y="206183"/>
            <a:ext cx="9230650" cy="763560"/>
          </a:xfrm>
        </p:spPr>
        <p:txBody>
          <a:bodyPr/>
          <a:lstStyle/>
          <a:p>
            <a:r>
              <a:rPr lang="en-GB" sz="2400" b="1" dirty="0"/>
              <a:t>Proto-typing the new system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43763"/>
              </p:ext>
            </p:extLst>
          </p:nvPr>
        </p:nvGraphicFramePr>
        <p:xfrm>
          <a:off x="5413248" y="587963"/>
          <a:ext cx="4069080" cy="292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1408">
                  <a:extLst>
                    <a:ext uri="{9D8B030D-6E8A-4147-A177-3AD203B41FA5}">
                      <a16:colId xmlns:a16="http://schemas.microsoft.com/office/drawing/2014/main" val="2566315639"/>
                    </a:ext>
                  </a:extLst>
                </a:gridCol>
                <a:gridCol w="1517672">
                  <a:extLst>
                    <a:ext uri="{9D8B030D-6E8A-4147-A177-3AD203B41FA5}">
                      <a16:colId xmlns:a16="http://schemas.microsoft.com/office/drawing/2014/main" val="2628711779"/>
                    </a:ext>
                  </a:extLst>
                </a:gridCol>
              </a:tblGrid>
              <a:tr h="7023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Prototyping    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59595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Piloting </a:t>
                      </a:r>
                      <a:endParaRPr sz="1800" b="1" u="none" strike="noStrike" cap="none" dirty="0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50661"/>
                  </a:ext>
                </a:extLst>
              </a:tr>
              <a:tr h="3804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Generative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Reductive 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299713"/>
                  </a:ext>
                </a:extLst>
              </a:tr>
              <a:tr h="3804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Agile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Fixed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61099"/>
                  </a:ext>
                </a:extLst>
              </a:tr>
              <a:tr h="3804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Take managed risks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De-risks 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2410"/>
                  </a:ext>
                </a:extLst>
              </a:tr>
              <a:tr h="5852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Enables innovation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59595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Restricts innovation</a:t>
                      </a:r>
                      <a:endParaRPr sz="1400" b="1" u="none" strike="noStrike" cap="none" dirty="0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641657"/>
                  </a:ext>
                </a:extLst>
              </a:tr>
              <a:tr h="3804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Co-producers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595959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Guinea Pigs</a:t>
                      </a:r>
                      <a:endParaRPr sz="1400" b="1" u="none" strike="noStrike" cap="none" dirty="0">
                        <a:solidFill>
                          <a:srgbClr val="595959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9050" marR="99050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157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677065">
            <a:off x="7031737" y="725743"/>
            <a:ext cx="83210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SzPts val="1350"/>
            </a:pPr>
            <a:r>
              <a:rPr lang="en-US" b="1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versus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33" y="994574"/>
            <a:ext cx="4151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approach was important, and a defined choice to adopt a proto-typing methodology was adopted to ensure that the person was at the centre of all developments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7" name="Google Shape;411;p41" descr="Screen Shot 2019-10-03 at 11.47.4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84772">
            <a:off x="691926" y="2960977"/>
            <a:ext cx="3747922" cy="26440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418;p41"/>
          <p:cNvSpPr/>
          <p:nvPr/>
        </p:nvSpPr>
        <p:spPr>
          <a:xfrm rot="728568">
            <a:off x="5210675" y="3970818"/>
            <a:ext cx="1854074" cy="1854074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0" i="0" u="sng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000" b="0" i="0" u="sng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priority Crux Element from the models</a:t>
            </a:r>
            <a:endParaRPr sz="2000" b="0" i="0" u="none" strike="noStrike" cap="none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" name="Google Shape;412;p41"/>
          <p:cNvSpPr/>
          <p:nvPr/>
        </p:nvSpPr>
        <p:spPr>
          <a:xfrm rot="-554970">
            <a:off x="7156154" y="4303261"/>
            <a:ext cx="1854074" cy="1854074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e.g.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endParaRPr sz="1600" b="0" i="0" u="none" strike="noStrike" cap="none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Involving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carers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as equal partners</a:t>
            </a:r>
            <a:endParaRPr sz="1600" b="0" i="0" u="none" strike="noStrike" cap="none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26749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84" y="992766"/>
            <a:ext cx="9230650" cy="1439538"/>
          </a:xfrm>
        </p:spPr>
        <p:txBody>
          <a:bodyPr/>
          <a:lstStyle/>
          <a:p>
            <a:r>
              <a:rPr lang="en-GB" sz="2800" b="1" dirty="0"/>
              <a:t>The Key Principles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34" y="3002661"/>
            <a:ext cx="3181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02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1136</Words>
  <Application>Microsoft Office PowerPoint</Application>
  <PresentationFormat>A4 Paper (210x297 mm)</PresentationFormat>
  <Paragraphs>121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Amaranth</vt:lpstr>
      <vt:lpstr>Arial</vt:lpstr>
      <vt:lpstr>Concert One</vt:lpstr>
      <vt:lpstr>Fira Sans</vt:lpstr>
      <vt:lpstr>Kalam</vt:lpstr>
      <vt:lpstr>Permanent Marker</vt:lpstr>
      <vt:lpstr>Simple Light</vt:lpstr>
      <vt:lpstr>Building a Community of Practice for an Integrated Dementia Pathway</vt:lpstr>
      <vt:lpstr>The process</vt:lpstr>
      <vt:lpstr>Listening Event</vt:lpstr>
      <vt:lpstr>Developing the Community of Practice</vt:lpstr>
      <vt:lpstr>Developing the Priorities</vt:lpstr>
      <vt:lpstr>The Priority Challenges</vt:lpstr>
      <vt:lpstr>Sharing the Learning through an eco-systemic approach</vt:lpstr>
      <vt:lpstr>Proto-typing the new system</vt:lpstr>
      <vt:lpstr>The Key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since the inception of the community of practice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Pimlott Chris</dc:creator>
  <cp:lastModifiedBy>Laura Blake</cp:lastModifiedBy>
  <cp:revision>28</cp:revision>
  <dcterms:modified xsi:type="dcterms:W3CDTF">2020-10-27T17:02:45Z</dcterms:modified>
</cp:coreProperties>
</file>