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a Smith" initials="ES" lastIdx="2" clrIdx="0">
    <p:extLst>
      <p:ext uri="{19B8F6BF-5375-455C-9EA6-DF929625EA0E}">
        <p15:presenceInfo xmlns:p15="http://schemas.microsoft.com/office/powerpoint/2012/main" userId="S::emma.smith1@improvement.nhs.uk::3461c296-40c4-4739-8471-f1f8d21f00fa" providerId="AD"/>
      </p:ext>
    </p:extLst>
  </p:cmAuthor>
  <p:cmAuthor id="2" name="Helen Pratt" initials="HP" lastIdx="2" clrIdx="1">
    <p:extLst>
      <p:ext uri="{19B8F6BF-5375-455C-9EA6-DF929625EA0E}">
        <p15:presenceInfo xmlns:p15="http://schemas.microsoft.com/office/powerpoint/2012/main" userId="S::helen.pratt1@improvement.nhs.uk::1155bc6b-bb78-4083-8feb-43760c800e8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AAE1"/>
    <a:srgbClr val="1C83B0"/>
    <a:srgbClr val="0E83B0"/>
    <a:srgbClr val="27C5FF"/>
    <a:srgbClr val="0E41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30" d="100"/>
          <a:sy n="130" d="100"/>
        </p:scale>
        <p:origin x="1104" y="-2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77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79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71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02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48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38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27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074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79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72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31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96FD1-C7F7-4C96-BC78-379ECE1CD876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91B2A-B9B7-42E3-850F-1E4DBE197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60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2DD8DE16-2EB1-43EC-95A4-334884E61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09" y="170836"/>
            <a:ext cx="1846662" cy="3077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732A09-5527-4CA5-8BA1-D4046DE29817}"/>
              </a:ext>
            </a:extLst>
          </p:cNvPr>
          <p:cNvSpPr txBox="1"/>
          <p:nvPr/>
        </p:nvSpPr>
        <p:spPr>
          <a:xfrm>
            <a:off x="1077685" y="652194"/>
            <a:ext cx="4702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1C83B0"/>
                </a:solidFill>
              </a:rPr>
              <a:t>GM Dementia Wellbeing Plan</a:t>
            </a:r>
          </a:p>
          <a:p>
            <a:pPr algn="ctr"/>
            <a:r>
              <a:rPr lang="en-GB" b="1" dirty="0">
                <a:solidFill>
                  <a:srgbClr val="1C83B0"/>
                </a:solidFill>
              </a:rPr>
              <a:t>Step-by-Step Flowchart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D00C29-C887-4460-8500-3FCAC0DE9C07}"/>
              </a:ext>
            </a:extLst>
          </p:cNvPr>
          <p:cNvSpPr txBox="1"/>
          <p:nvPr/>
        </p:nvSpPr>
        <p:spPr>
          <a:xfrm>
            <a:off x="770708" y="9093833"/>
            <a:ext cx="5316582" cy="1800493"/>
          </a:xfrm>
          <a:prstGeom prst="rect">
            <a:avLst/>
          </a:prstGeom>
          <a:solidFill>
            <a:srgbClr val="1C83B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Reviewing the Wellbeing 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</a:rPr>
              <a:t>The Wellbeing Plan should be reviewed, in whole or part, at least every 12 months. Every 6 months is better. But let the individual choose.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</a:rPr>
              <a:t>While building a rapport with the person living with dementia and their carer is important, an existing Wellbeing Plan can be reviewed and amended by anybody, even from another organisation.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</a:rPr>
              <a:t>If a person already has a Wellbeing Plan a review appointment should look at that plan and amend. No need to start from fresh.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</a:rPr>
              <a:t>The Wellbeing Plan should change and build over time. It grows in detail and richness with each review.</a:t>
            </a:r>
            <a:endParaRPr lang="en-GB" sz="1400" dirty="0">
              <a:solidFill>
                <a:schemeClr val="bg1"/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D9E6C3F-6548-4D3F-8DDD-4343D3299144}"/>
              </a:ext>
            </a:extLst>
          </p:cNvPr>
          <p:cNvGrpSpPr/>
          <p:nvPr/>
        </p:nvGrpSpPr>
        <p:grpSpPr>
          <a:xfrm>
            <a:off x="770708" y="5393832"/>
            <a:ext cx="5316582" cy="1428408"/>
            <a:chOff x="770709" y="5616826"/>
            <a:chExt cx="5316582" cy="1428408"/>
          </a:xfrm>
        </p:grpSpPr>
        <p:sp>
          <p:nvSpPr>
            <p:cNvPr id="21" name="Arrow: Down 20">
              <a:extLst>
                <a:ext uri="{FF2B5EF4-FFF2-40B4-BE49-F238E27FC236}">
                  <a16:creationId xmlns:a16="http://schemas.microsoft.com/office/drawing/2014/main" id="{85C03D15-C3AD-4F33-9FE1-0962D60D0A9D}"/>
                </a:ext>
              </a:extLst>
            </p:cNvPr>
            <p:cNvSpPr/>
            <p:nvPr/>
          </p:nvSpPr>
          <p:spPr>
            <a:xfrm>
              <a:off x="3142776" y="6736349"/>
              <a:ext cx="572451" cy="308885"/>
            </a:xfrm>
            <a:prstGeom prst="downArrow">
              <a:avLst/>
            </a:prstGeom>
            <a:solidFill>
              <a:srgbClr val="1C83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079AE25-BFDF-479A-AACE-F3D286E6418B}"/>
                </a:ext>
              </a:extLst>
            </p:cNvPr>
            <p:cNvSpPr txBox="1"/>
            <p:nvPr/>
          </p:nvSpPr>
          <p:spPr>
            <a:xfrm>
              <a:off x="770709" y="5616826"/>
              <a:ext cx="5316582" cy="1123384"/>
            </a:xfrm>
            <a:prstGeom prst="rect">
              <a:avLst/>
            </a:prstGeom>
            <a:solidFill>
              <a:srgbClr val="1C83B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bg1"/>
                  </a:solidFill>
                </a:rPr>
                <a:t>The Wellbeing Plan Appointment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Prompt the person to share any notes they made preparing for the appointment.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Conversational – the questions are to steer discussion.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Personalised – the focus and interests of the person living with dementia and carer are important. What matters to them, their strengths, and important relationships.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Offer separate time, if appropriate, for the carer to talk to you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0D02E9A-204B-4774-81D5-2165011FDD0C}"/>
              </a:ext>
            </a:extLst>
          </p:cNvPr>
          <p:cNvGrpSpPr/>
          <p:nvPr/>
        </p:nvGrpSpPr>
        <p:grpSpPr>
          <a:xfrm>
            <a:off x="770708" y="4123461"/>
            <a:ext cx="5316582" cy="1262649"/>
            <a:chOff x="770708" y="4123461"/>
            <a:chExt cx="5316582" cy="126264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688A5CC-A77D-44E9-BA0B-33A893EA40F8}"/>
                </a:ext>
              </a:extLst>
            </p:cNvPr>
            <p:cNvSpPr txBox="1"/>
            <p:nvPr/>
          </p:nvSpPr>
          <p:spPr>
            <a:xfrm>
              <a:off x="770708" y="4123461"/>
              <a:ext cx="5316582" cy="954107"/>
            </a:xfrm>
            <a:prstGeom prst="rect">
              <a:avLst/>
            </a:prstGeom>
            <a:solidFill>
              <a:srgbClr val="24AAE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bg1"/>
                  </a:solidFill>
                </a:rPr>
                <a:t>The content of the Dementia Wellbeing Plan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The Wellbeing Plan includes reasons for the questions and advice on actions that may need to be considered when discussing the highlighted topic.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It is not a requirement that all of the questions boxes are completed.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You may want to read through all the sections in preparation for the appointment.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184E954C-CBD1-43BA-95CF-AB93CFEFF138}"/>
                </a:ext>
              </a:extLst>
            </p:cNvPr>
            <p:cNvSpPr/>
            <p:nvPr/>
          </p:nvSpPr>
          <p:spPr>
            <a:xfrm>
              <a:off x="3142775" y="5077225"/>
              <a:ext cx="572451" cy="308885"/>
            </a:xfrm>
            <a:prstGeom prst="downArrow">
              <a:avLst/>
            </a:prstGeom>
            <a:solidFill>
              <a:srgbClr val="24AA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F50A74F-7A16-4124-A65A-99E67171850C}"/>
              </a:ext>
            </a:extLst>
          </p:cNvPr>
          <p:cNvGrpSpPr/>
          <p:nvPr/>
        </p:nvGrpSpPr>
        <p:grpSpPr>
          <a:xfrm>
            <a:off x="770708" y="1505922"/>
            <a:ext cx="5316582" cy="2617539"/>
            <a:chOff x="770708" y="1505922"/>
            <a:chExt cx="5316582" cy="2617539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1B238D5-A1CF-46BA-82FF-E9F4F7D96781}"/>
                </a:ext>
              </a:extLst>
            </p:cNvPr>
            <p:cNvSpPr txBox="1"/>
            <p:nvPr/>
          </p:nvSpPr>
          <p:spPr>
            <a:xfrm>
              <a:off x="770708" y="1505922"/>
              <a:ext cx="5316582" cy="2308324"/>
            </a:xfrm>
            <a:prstGeom prst="rect">
              <a:avLst/>
            </a:prstGeom>
            <a:solidFill>
              <a:srgbClr val="1C83B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bg1"/>
                  </a:solidFill>
                </a:rPr>
                <a:t>Before the Appointment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</a:rPr>
                <a:t>Arrange a time and place for the appointment however works best for you and your organization. It can be delivered in the person’s own home. </a:t>
              </a:r>
              <a:r>
                <a:rPr lang="en-GB" sz="1100" dirty="0">
                  <a:solidFill>
                    <a:schemeClr val="bg1"/>
                  </a:solidFill>
                </a:rPr>
                <a:t>It takes at least 30 minutes to complete. It can be split over multiple appointments and undertaken by different practitioners and does not need to be GP or dementia navigator services.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</a:rPr>
                <a:t>Make sure you are aware of all local resources, such as dementia navigators and post diagnostic support for the person with dementia and carers.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</a:rPr>
                <a:t>A virtual appointment using digital technology may be possible and should be offered where appropriate.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</a:rPr>
                <a:t>Send the leaflet about the Wellbeing Plan, which tells the person living with dementia and their </a:t>
              </a:r>
              <a:r>
                <a:rPr lang="en-US" sz="1100" dirty="0" err="1">
                  <a:solidFill>
                    <a:schemeClr val="bg1"/>
                  </a:solidFill>
                </a:rPr>
                <a:t>carer</a:t>
              </a:r>
              <a:r>
                <a:rPr lang="en-US" sz="1100" dirty="0">
                  <a:solidFill>
                    <a:schemeClr val="bg1"/>
                  </a:solidFill>
                </a:rPr>
                <a:t> what the appointment will cover and gives them a blank copy of the plan to complete.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bg1"/>
                  </a:solidFill>
                </a:rPr>
                <a:t>Consider how you will be able to share the plan with the person after the appointment. </a:t>
              </a:r>
              <a:endParaRPr lang="en-GB" sz="1100" dirty="0">
                <a:solidFill>
                  <a:schemeClr val="bg1"/>
                </a:solidFill>
              </a:endParaRPr>
            </a:p>
          </p:txBody>
        </p:sp>
        <p:sp>
          <p:nvSpPr>
            <p:cNvPr id="25" name="Arrow: Down 24">
              <a:extLst>
                <a:ext uri="{FF2B5EF4-FFF2-40B4-BE49-F238E27FC236}">
                  <a16:creationId xmlns:a16="http://schemas.microsoft.com/office/drawing/2014/main" id="{369A7C50-C614-4C88-95C3-43B13DE38857}"/>
                </a:ext>
              </a:extLst>
            </p:cNvPr>
            <p:cNvSpPr/>
            <p:nvPr/>
          </p:nvSpPr>
          <p:spPr>
            <a:xfrm>
              <a:off x="3142774" y="3814576"/>
              <a:ext cx="572451" cy="308885"/>
            </a:xfrm>
            <a:prstGeom prst="downArrow">
              <a:avLst/>
            </a:prstGeom>
            <a:solidFill>
              <a:srgbClr val="1C83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931FCCF-8355-40CF-A7DE-9B28572AB898}"/>
              </a:ext>
            </a:extLst>
          </p:cNvPr>
          <p:cNvGrpSpPr/>
          <p:nvPr/>
        </p:nvGrpSpPr>
        <p:grpSpPr>
          <a:xfrm>
            <a:off x="770708" y="6818709"/>
            <a:ext cx="5316582" cy="2278655"/>
            <a:chOff x="770709" y="7148115"/>
            <a:chExt cx="5316582" cy="227865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DD63066-B98A-41B6-8DFA-371DADD9AA60}"/>
                </a:ext>
              </a:extLst>
            </p:cNvPr>
            <p:cNvSpPr txBox="1"/>
            <p:nvPr/>
          </p:nvSpPr>
          <p:spPr>
            <a:xfrm>
              <a:off x="770709" y="7148115"/>
              <a:ext cx="5316582" cy="1969770"/>
            </a:xfrm>
            <a:prstGeom prst="rect">
              <a:avLst/>
            </a:prstGeom>
            <a:solidFill>
              <a:srgbClr val="24AAE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bg1"/>
                  </a:solidFill>
                </a:rPr>
                <a:t>After the Appointment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Write the final plan in a way which captures key points and actions. What should happen, when, and who is responsible.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Send a paper copy of the plan to the person living with dementia and their carer. This is positive and helpful for them. If you are able to send as a pdf via email securely then consider this.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Let them know that the plan can be changed if they’re unhappy with it. It’s their plan and should reflect what matters to them.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Ensure that the plan is uploaded digitally with the agreed permissions for who can view.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bg1"/>
                  </a:solidFill>
                </a:rPr>
                <a:t>If the carer needed more time to speak alone, arrange a time for this to happen.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6" name="Arrow: Down 25">
              <a:extLst>
                <a:ext uri="{FF2B5EF4-FFF2-40B4-BE49-F238E27FC236}">
                  <a16:creationId xmlns:a16="http://schemas.microsoft.com/office/drawing/2014/main" id="{24CC6A88-CC17-4E45-8DD1-9DC7A2239E3F}"/>
                </a:ext>
              </a:extLst>
            </p:cNvPr>
            <p:cNvSpPr/>
            <p:nvPr/>
          </p:nvSpPr>
          <p:spPr>
            <a:xfrm>
              <a:off x="3142776" y="9117885"/>
              <a:ext cx="572451" cy="308885"/>
            </a:xfrm>
            <a:prstGeom prst="downArrow">
              <a:avLst/>
            </a:prstGeom>
            <a:solidFill>
              <a:srgbClr val="24AA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418891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535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Smith</dc:creator>
  <cp:lastModifiedBy>Emma Smith</cp:lastModifiedBy>
  <cp:revision>22</cp:revision>
  <cp:lastPrinted>2020-10-26T12:41:47Z</cp:lastPrinted>
  <dcterms:created xsi:type="dcterms:W3CDTF">2020-10-26T12:01:53Z</dcterms:created>
  <dcterms:modified xsi:type="dcterms:W3CDTF">2020-12-18T15:26:28Z</dcterms:modified>
</cp:coreProperties>
</file>