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450" r:id="rId5"/>
    <p:sldId id="468" r:id="rId6"/>
    <p:sldId id="449" r:id="rId7"/>
    <p:sldId id="451" r:id="rId8"/>
    <p:sldId id="452" r:id="rId9"/>
    <p:sldId id="453" r:id="rId10"/>
    <p:sldId id="454" r:id="rId11"/>
    <p:sldId id="455" r:id="rId12"/>
    <p:sldId id="458" r:id="rId13"/>
    <p:sldId id="456" r:id="rId14"/>
    <p:sldId id="457" r:id="rId15"/>
    <p:sldId id="459" r:id="rId16"/>
    <p:sldId id="460" r:id="rId17"/>
    <p:sldId id="461" r:id="rId18"/>
    <p:sldId id="463" r:id="rId19"/>
    <p:sldId id="4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ining" id="{0400C0AF-AB96-4D85-A319-D16EC80E16B0}">
          <p14:sldIdLst>
            <p14:sldId id="450"/>
            <p14:sldId id="468"/>
            <p14:sldId id="449"/>
            <p14:sldId id="451"/>
            <p14:sldId id="452"/>
            <p14:sldId id="453"/>
            <p14:sldId id="454"/>
            <p14:sldId id="455"/>
            <p14:sldId id="458"/>
            <p14:sldId id="456"/>
            <p14:sldId id="457"/>
            <p14:sldId id="459"/>
            <p14:sldId id="460"/>
          </p14:sldIdLst>
        </p14:section>
        <p14:section name="Now it's your turn" id="{A3B27D0E-BB7C-4365-97DF-DAD3365773D6}">
          <p14:sldIdLst>
            <p14:sldId id="461"/>
          </p14:sldIdLst>
        </p14:section>
        <p14:section name="Thank you and our ask of you" id="{33227507-662C-4AEF-8C4E-800F56A3ED4D}">
          <p14:sldIdLst>
            <p14:sldId id="463"/>
            <p14:sldId id="4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074"/>
    <a:srgbClr val="EC008D"/>
    <a:srgbClr val="F0F0F0"/>
    <a:srgbClr val="DF8238"/>
    <a:srgbClr val="00A5B2"/>
    <a:srgbClr val="3E5F73"/>
    <a:srgbClr val="006D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60" autoAdjust="0"/>
  </p:normalViewPr>
  <p:slideViewPr>
    <p:cSldViewPr snapToGrid="0">
      <p:cViewPr varScale="1">
        <p:scale>
          <a:sx n="47" d="100"/>
          <a:sy n="47" d="100"/>
        </p:scale>
        <p:origin x="957" y="3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Fox" userId="a41ceb21-15e6-4532-a0c5-0e90d5b290d5" providerId="ADAL" clId="{71FE2636-2D5C-49EB-9022-338EBAFBF62D}"/>
    <pc:docChg chg="custSel modSld">
      <pc:chgData name="Sarah Fox" userId="a41ceb21-15e6-4532-a0c5-0e90d5b290d5" providerId="ADAL" clId="{71FE2636-2D5C-49EB-9022-338EBAFBF62D}" dt="2022-09-01T13:39:37.836" v="22" actId="20577"/>
      <pc:docMkLst>
        <pc:docMk/>
      </pc:docMkLst>
      <pc:sldChg chg="modSp mod">
        <pc:chgData name="Sarah Fox" userId="a41ceb21-15e6-4532-a0c5-0e90d5b290d5" providerId="ADAL" clId="{71FE2636-2D5C-49EB-9022-338EBAFBF62D}" dt="2022-09-01T11:54:32.588" v="4" actId="27636"/>
        <pc:sldMkLst>
          <pc:docMk/>
          <pc:sldMk cId="2253854207" sldId="450"/>
        </pc:sldMkLst>
        <pc:spChg chg="mod">
          <ac:chgData name="Sarah Fox" userId="a41ceb21-15e6-4532-a0c5-0e90d5b290d5" providerId="ADAL" clId="{71FE2636-2D5C-49EB-9022-338EBAFBF62D}" dt="2022-09-01T11:54:32.588" v="4" actId="27636"/>
          <ac:spMkLst>
            <pc:docMk/>
            <pc:sldMk cId="2253854207" sldId="450"/>
            <ac:spMk id="3" creationId="{949F7834-640C-4A22-90CC-C080F61BA028}"/>
          </ac:spMkLst>
        </pc:spChg>
      </pc:sldChg>
      <pc:sldChg chg="modSp mod">
        <pc:chgData name="Sarah Fox" userId="a41ceb21-15e6-4532-a0c5-0e90d5b290d5" providerId="ADAL" clId="{71FE2636-2D5C-49EB-9022-338EBAFBF62D}" dt="2022-09-01T13:39:37.836" v="22" actId="20577"/>
        <pc:sldMkLst>
          <pc:docMk/>
          <pc:sldMk cId="1748843353" sldId="467"/>
        </pc:sldMkLst>
        <pc:spChg chg="mod">
          <ac:chgData name="Sarah Fox" userId="a41ceb21-15e6-4532-a0c5-0e90d5b290d5" providerId="ADAL" clId="{71FE2636-2D5C-49EB-9022-338EBAFBF62D}" dt="2022-09-01T13:39:37.836" v="22" actId="20577"/>
          <ac:spMkLst>
            <pc:docMk/>
            <pc:sldMk cId="1748843353" sldId="467"/>
            <ac:spMk id="39" creationId="{BB0E986A-8B15-455A-85D1-C2196CA5C0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A06D4-70AC-439B-9C1D-9677CAF3D673}" type="datetimeFigureOut">
              <a:rPr lang="en-GB" smtClean="0"/>
              <a:t>01/09/2022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A81AA-2B6B-4C7C-A67F-D16EB5B124C5}" type="slidenum">
              <a:rPr lang="en-GB" smtClean="0"/>
              <a:t>‹#›</a:t>
            </a:fld>
            <a:endParaRPr lang="en-GB"/>
          </a:p>
        </p:txBody>
      </p:sp>
    </p:spTree>
    <p:extLst>
      <p:ext uri="{BB962C8B-B14F-4D97-AF65-F5344CB8AC3E}">
        <p14:creationId xmlns:p14="http://schemas.microsoft.com/office/powerpoint/2010/main" val="1140170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1</a:t>
            </a:fld>
            <a:endParaRPr lang="en-GB"/>
          </a:p>
        </p:txBody>
      </p:sp>
    </p:spTree>
    <p:extLst>
      <p:ext uri="{BB962C8B-B14F-4D97-AF65-F5344CB8AC3E}">
        <p14:creationId xmlns:p14="http://schemas.microsoft.com/office/powerpoint/2010/main" val="376756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10</a:t>
            </a:fld>
            <a:endParaRPr lang="en-GB"/>
          </a:p>
        </p:txBody>
      </p:sp>
    </p:spTree>
    <p:extLst>
      <p:ext uri="{BB962C8B-B14F-4D97-AF65-F5344CB8AC3E}">
        <p14:creationId xmlns:p14="http://schemas.microsoft.com/office/powerpoint/2010/main" val="298040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11</a:t>
            </a:fld>
            <a:endParaRPr lang="en-GB"/>
          </a:p>
        </p:txBody>
      </p:sp>
    </p:spTree>
    <p:extLst>
      <p:ext uri="{BB962C8B-B14F-4D97-AF65-F5344CB8AC3E}">
        <p14:creationId xmlns:p14="http://schemas.microsoft.com/office/powerpoint/2010/main" val="2195423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12</a:t>
            </a:fld>
            <a:endParaRPr lang="en-GB"/>
          </a:p>
        </p:txBody>
      </p:sp>
    </p:spTree>
    <p:extLst>
      <p:ext uri="{BB962C8B-B14F-4D97-AF65-F5344CB8AC3E}">
        <p14:creationId xmlns:p14="http://schemas.microsoft.com/office/powerpoint/2010/main" val="410955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13</a:t>
            </a:fld>
            <a:endParaRPr lang="en-GB"/>
          </a:p>
        </p:txBody>
      </p:sp>
    </p:spTree>
    <p:extLst>
      <p:ext uri="{BB962C8B-B14F-4D97-AF65-F5344CB8AC3E}">
        <p14:creationId xmlns:p14="http://schemas.microsoft.com/office/powerpoint/2010/main" val="268606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Pause the recording here. Allow your delegates to have 10 mins to use the Pathway and search. Re-start the recording once everyone is back from having a go.</a:t>
            </a:r>
          </a:p>
        </p:txBody>
      </p:sp>
      <p:sp>
        <p:nvSpPr>
          <p:cNvPr id="4" name="Slide Number Placeholder 3"/>
          <p:cNvSpPr>
            <a:spLocks noGrp="1"/>
          </p:cNvSpPr>
          <p:nvPr>
            <p:ph type="sldNum" sz="quarter" idx="5"/>
          </p:nvPr>
        </p:nvSpPr>
        <p:spPr/>
        <p:txBody>
          <a:bodyPr/>
          <a:lstStyle/>
          <a:p>
            <a:fld id="{F8BA81AA-2B6B-4C7C-A67F-D16EB5B124C5}" type="slidenum">
              <a:rPr lang="en-GB" smtClean="0"/>
              <a:t>14</a:t>
            </a:fld>
            <a:endParaRPr lang="en-GB"/>
          </a:p>
        </p:txBody>
      </p:sp>
    </p:spTree>
    <p:extLst>
      <p:ext uri="{BB962C8B-B14F-4D97-AF65-F5344CB8AC3E}">
        <p14:creationId xmlns:p14="http://schemas.microsoft.com/office/powerpoint/2010/main" val="2041544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15</a:t>
            </a:fld>
            <a:endParaRPr lang="en-GB"/>
          </a:p>
        </p:txBody>
      </p:sp>
    </p:spTree>
    <p:extLst>
      <p:ext uri="{BB962C8B-B14F-4D97-AF65-F5344CB8AC3E}">
        <p14:creationId xmlns:p14="http://schemas.microsoft.com/office/powerpoint/2010/main" val="5363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2</a:t>
            </a:fld>
            <a:endParaRPr lang="en-GB"/>
          </a:p>
        </p:txBody>
      </p:sp>
    </p:spTree>
    <p:extLst>
      <p:ext uri="{BB962C8B-B14F-4D97-AF65-F5344CB8AC3E}">
        <p14:creationId xmlns:p14="http://schemas.microsoft.com/office/powerpoint/2010/main" val="356797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3</a:t>
            </a:fld>
            <a:endParaRPr lang="en-GB"/>
          </a:p>
        </p:txBody>
      </p:sp>
    </p:spTree>
    <p:extLst>
      <p:ext uri="{BB962C8B-B14F-4D97-AF65-F5344CB8AC3E}">
        <p14:creationId xmlns:p14="http://schemas.microsoft.com/office/powerpoint/2010/main" val="182122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4</a:t>
            </a:fld>
            <a:endParaRPr lang="en-GB"/>
          </a:p>
        </p:txBody>
      </p:sp>
    </p:spTree>
    <p:extLst>
      <p:ext uri="{BB962C8B-B14F-4D97-AF65-F5344CB8AC3E}">
        <p14:creationId xmlns:p14="http://schemas.microsoft.com/office/powerpoint/2010/main" val="220147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5</a:t>
            </a:fld>
            <a:endParaRPr lang="en-GB"/>
          </a:p>
        </p:txBody>
      </p:sp>
    </p:spTree>
    <p:extLst>
      <p:ext uri="{BB962C8B-B14F-4D97-AF65-F5344CB8AC3E}">
        <p14:creationId xmlns:p14="http://schemas.microsoft.com/office/powerpoint/2010/main" val="130605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6</a:t>
            </a:fld>
            <a:endParaRPr lang="en-GB"/>
          </a:p>
        </p:txBody>
      </p:sp>
    </p:spTree>
    <p:extLst>
      <p:ext uri="{BB962C8B-B14F-4D97-AF65-F5344CB8AC3E}">
        <p14:creationId xmlns:p14="http://schemas.microsoft.com/office/powerpoint/2010/main" val="398607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7</a:t>
            </a:fld>
            <a:endParaRPr lang="en-GB"/>
          </a:p>
        </p:txBody>
      </p:sp>
    </p:spTree>
    <p:extLst>
      <p:ext uri="{BB962C8B-B14F-4D97-AF65-F5344CB8AC3E}">
        <p14:creationId xmlns:p14="http://schemas.microsoft.com/office/powerpoint/2010/main" val="340117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8</a:t>
            </a:fld>
            <a:endParaRPr lang="en-GB"/>
          </a:p>
        </p:txBody>
      </p:sp>
    </p:spTree>
    <p:extLst>
      <p:ext uri="{BB962C8B-B14F-4D97-AF65-F5344CB8AC3E}">
        <p14:creationId xmlns:p14="http://schemas.microsoft.com/office/powerpoint/2010/main" val="408792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A81AA-2B6B-4C7C-A67F-D16EB5B124C5}" type="slidenum">
              <a:rPr lang="en-GB" smtClean="0"/>
              <a:t>9</a:t>
            </a:fld>
            <a:endParaRPr lang="en-GB"/>
          </a:p>
        </p:txBody>
      </p:sp>
    </p:spTree>
    <p:extLst>
      <p:ext uri="{BB962C8B-B14F-4D97-AF65-F5344CB8AC3E}">
        <p14:creationId xmlns:p14="http://schemas.microsoft.com/office/powerpoint/2010/main" val="363095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DB06F-331C-410B-934D-522AB1C401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01D28E-954B-41AC-8D9E-0B1ED9605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7575F0-82D6-4900-A232-2147B41F0B5B}"/>
              </a:ext>
            </a:extLst>
          </p:cNvPr>
          <p:cNvSpPr>
            <a:spLocks noGrp="1"/>
          </p:cNvSpPr>
          <p:nvPr>
            <p:ph type="dt" sz="half" idx="10"/>
          </p:nvPr>
        </p:nvSpPr>
        <p:spPr/>
        <p:txBody>
          <a:bodyPr/>
          <a:lstStyle/>
          <a:p>
            <a:fld id="{14A5BEE7-E1A1-4D70-B61C-2D69972E763F}" type="datetimeFigureOut">
              <a:rPr lang="en-GB" smtClean="0"/>
              <a:t>01/09/2022</a:t>
            </a:fld>
            <a:endParaRPr lang="en-GB"/>
          </a:p>
        </p:txBody>
      </p:sp>
      <p:sp>
        <p:nvSpPr>
          <p:cNvPr id="5" name="Footer Placeholder 4">
            <a:extLst>
              <a:ext uri="{FF2B5EF4-FFF2-40B4-BE49-F238E27FC236}">
                <a16:creationId xmlns:a16="http://schemas.microsoft.com/office/drawing/2014/main" id="{34F1E02A-E35A-4EA2-92F9-EABBE3D610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4031F0-B19D-4FF0-8035-410417F3CEDF}"/>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213137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5BD2-389C-45AE-B070-C29679E06A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24DF1C-B927-4F47-A330-F926A5A3EB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2B9BCE-E4D5-40CC-914B-44BDEAC016AF}"/>
              </a:ext>
            </a:extLst>
          </p:cNvPr>
          <p:cNvSpPr>
            <a:spLocks noGrp="1"/>
          </p:cNvSpPr>
          <p:nvPr>
            <p:ph type="dt" sz="half" idx="10"/>
          </p:nvPr>
        </p:nvSpPr>
        <p:spPr/>
        <p:txBody>
          <a:bodyPr/>
          <a:lstStyle/>
          <a:p>
            <a:fld id="{14A5BEE7-E1A1-4D70-B61C-2D69972E763F}" type="datetimeFigureOut">
              <a:rPr lang="en-GB" smtClean="0"/>
              <a:t>01/09/2022</a:t>
            </a:fld>
            <a:endParaRPr lang="en-GB"/>
          </a:p>
        </p:txBody>
      </p:sp>
      <p:sp>
        <p:nvSpPr>
          <p:cNvPr id="5" name="Footer Placeholder 4">
            <a:extLst>
              <a:ext uri="{FF2B5EF4-FFF2-40B4-BE49-F238E27FC236}">
                <a16:creationId xmlns:a16="http://schemas.microsoft.com/office/drawing/2014/main" id="{3FC2D247-BFD8-4065-BF7E-816E576359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03A063-E3C0-4046-B838-1B41BD22658B}"/>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150460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250971-94FD-4E2D-BDD7-C714D93E9E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C1C946-9849-4835-8A69-0FCC4EEE22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918728-F29C-445C-93B5-AC41D2A7F23B}"/>
              </a:ext>
            </a:extLst>
          </p:cNvPr>
          <p:cNvSpPr>
            <a:spLocks noGrp="1"/>
          </p:cNvSpPr>
          <p:nvPr>
            <p:ph type="dt" sz="half" idx="10"/>
          </p:nvPr>
        </p:nvSpPr>
        <p:spPr/>
        <p:txBody>
          <a:bodyPr/>
          <a:lstStyle/>
          <a:p>
            <a:fld id="{14A5BEE7-E1A1-4D70-B61C-2D69972E763F}" type="datetimeFigureOut">
              <a:rPr lang="en-GB" smtClean="0"/>
              <a:t>01/09/2022</a:t>
            </a:fld>
            <a:endParaRPr lang="en-GB"/>
          </a:p>
        </p:txBody>
      </p:sp>
      <p:sp>
        <p:nvSpPr>
          <p:cNvPr id="5" name="Footer Placeholder 4">
            <a:extLst>
              <a:ext uri="{FF2B5EF4-FFF2-40B4-BE49-F238E27FC236}">
                <a16:creationId xmlns:a16="http://schemas.microsoft.com/office/drawing/2014/main" id="{E907D18E-8564-4CA9-A802-DB5101DBD6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0C5DC-758B-4CB8-8E3D-E610A9F7EA60}"/>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194226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E5F73"/>
              </a:buClr>
              <a:buSzPts val="2400"/>
              <a:buChar char="•"/>
              <a:defRPr sz="2400">
                <a:solidFill>
                  <a:srgbClr val="3E5F73"/>
                </a:solidFill>
                <a:latin typeface="Arial"/>
                <a:ea typeface="Arial"/>
                <a:cs typeface="Arial"/>
                <a:sym typeface="Arial"/>
              </a:defRPr>
            </a:lvl1pPr>
            <a:lvl2pPr marL="914400" lvl="1" indent="-355600" algn="l">
              <a:lnSpc>
                <a:spcPct val="90000"/>
              </a:lnSpc>
              <a:spcBef>
                <a:spcPts val="500"/>
              </a:spcBef>
              <a:spcAft>
                <a:spcPts val="0"/>
              </a:spcAft>
              <a:buClr>
                <a:srgbClr val="3E5F73"/>
              </a:buClr>
              <a:buSzPts val="2000"/>
              <a:buChar char="•"/>
              <a:defRPr sz="2000">
                <a:solidFill>
                  <a:srgbClr val="3E5F73"/>
                </a:solidFill>
                <a:latin typeface="Arial"/>
                <a:ea typeface="Arial"/>
                <a:cs typeface="Arial"/>
                <a:sym typeface="Arial"/>
              </a:defRPr>
            </a:lvl2pPr>
            <a:lvl3pPr marL="1371600" lvl="2" indent="-330200" algn="l">
              <a:lnSpc>
                <a:spcPct val="90000"/>
              </a:lnSpc>
              <a:spcBef>
                <a:spcPts val="500"/>
              </a:spcBef>
              <a:spcAft>
                <a:spcPts val="0"/>
              </a:spcAft>
              <a:buClr>
                <a:srgbClr val="3E5F73"/>
              </a:buClr>
              <a:buSzPts val="1600"/>
              <a:buChar char="•"/>
              <a:defRPr sz="1600">
                <a:solidFill>
                  <a:srgbClr val="3E5F73"/>
                </a:solidFill>
                <a:latin typeface="Arial"/>
                <a:ea typeface="Arial"/>
                <a:cs typeface="Arial"/>
                <a:sym typeface="Arial"/>
              </a:defRPr>
            </a:lvl3pPr>
            <a:lvl4pPr marL="1828800" lvl="3" indent="-342900" algn="l">
              <a:lnSpc>
                <a:spcPct val="90000"/>
              </a:lnSpc>
              <a:spcBef>
                <a:spcPts val="500"/>
              </a:spcBef>
              <a:spcAft>
                <a:spcPts val="0"/>
              </a:spcAft>
              <a:buClr>
                <a:srgbClr val="3E5F73"/>
              </a:buClr>
              <a:buSzPts val="1800"/>
              <a:buChar char="•"/>
              <a:defRPr>
                <a:solidFill>
                  <a:srgbClr val="3E5F73"/>
                </a:solidFill>
                <a:latin typeface="Arial"/>
                <a:ea typeface="Arial"/>
                <a:cs typeface="Arial"/>
                <a:sym typeface="Arial"/>
              </a:defRPr>
            </a:lvl4pPr>
            <a:lvl5pPr marL="2286000" lvl="4" indent="-342900" algn="l">
              <a:lnSpc>
                <a:spcPct val="90000"/>
              </a:lnSpc>
              <a:spcBef>
                <a:spcPts val="500"/>
              </a:spcBef>
              <a:spcAft>
                <a:spcPts val="0"/>
              </a:spcAft>
              <a:buClr>
                <a:srgbClr val="3E5F73"/>
              </a:buClr>
              <a:buSzPts val="1800"/>
              <a:buChar char="•"/>
              <a:defRPr>
                <a:solidFill>
                  <a:srgbClr val="3E5F73"/>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7"/>
          <p:cNvSpPr txBox="1">
            <a:spLocks noGrp="1"/>
          </p:cNvSpPr>
          <p:nvPr>
            <p:ph type="title"/>
          </p:nvPr>
        </p:nvSpPr>
        <p:spPr>
          <a:xfrm>
            <a:off x="838200" y="1110345"/>
            <a:ext cx="10515600" cy="457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E5F73"/>
              </a:buClr>
              <a:buSzPts val="2800"/>
              <a:buFont typeface="Arial"/>
              <a:buNone/>
              <a:defRPr sz="2800">
                <a:solidFill>
                  <a:srgbClr val="3E5F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4250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A22F-F69E-4C5C-9E30-4A7E7F2D1C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5779A3-BFD5-4B6E-B715-1738F0D213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144A4E-BF2B-4AEA-9128-DDB4BBE18951}"/>
              </a:ext>
            </a:extLst>
          </p:cNvPr>
          <p:cNvSpPr>
            <a:spLocks noGrp="1"/>
          </p:cNvSpPr>
          <p:nvPr>
            <p:ph type="dt" sz="half" idx="10"/>
          </p:nvPr>
        </p:nvSpPr>
        <p:spPr/>
        <p:txBody>
          <a:bodyPr/>
          <a:lstStyle/>
          <a:p>
            <a:fld id="{14A5BEE7-E1A1-4D70-B61C-2D69972E763F}" type="datetimeFigureOut">
              <a:rPr lang="en-GB" smtClean="0"/>
              <a:t>01/09/2022</a:t>
            </a:fld>
            <a:endParaRPr lang="en-GB"/>
          </a:p>
        </p:txBody>
      </p:sp>
      <p:sp>
        <p:nvSpPr>
          <p:cNvPr id="5" name="Footer Placeholder 4">
            <a:extLst>
              <a:ext uri="{FF2B5EF4-FFF2-40B4-BE49-F238E27FC236}">
                <a16:creationId xmlns:a16="http://schemas.microsoft.com/office/drawing/2014/main" id="{FD6B925D-EFA5-4E9E-99D3-C28D2C3690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ECA60-2B7C-40FF-9018-B6FAD10FEA69}"/>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347976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699C7-7D79-4B6E-B257-F52AA9966C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951538-AB24-4094-A7D6-98FC871C55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E1FFC8-5064-4621-BE98-4A5213C26158}"/>
              </a:ext>
            </a:extLst>
          </p:cNvPr>
          <p:cNvSpPr>
            <a:spLocks noGrp="1"/>
          </p:cNvSpPr>
          <p:nvPr>
            <p:ph type="dt" sz="half" idx="10"/>
          </p:nvPr>
        </p:nvSpPr>
        <p:spPr/>
        <p:txBody>
          <a:bodyPr/>
          <a:lstStyle/>
          <a:p>
            <a:fld id="{14A5BEE7-E1A1-4D70-B61C-2D69972E763F}" type="datetimeFigureOut">
              <a:rPr lang="en-GB" smtClean="0"/>
              <a:t>01/09/2022</a:t>
            </a:fld>
            <a:endParaRPr lang="en-GB"/>
          </a:p>
        </p:txBody>
      </p:sp>
      <p:sp>
        <p:nvSpPr>
          <p:cNvPr id="5" name="Footer Placeholder 4">
            <a:extLst>
              <a:ext uri="{FF2B5EF4-FFF2-40B4-BE49-F238E27FC236}">
                <a16:creationId xmlns:a16="http://schemas.microsoft.com/office/drawing/2014/main" id="{D61C7D6C-9ACF-46A8-9396-98C0210AC8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0948BB-2267-4A8A-9807-2271DB0A0C0D}"/>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287890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CF1F-F633-4B2F-8A14-EB4C67B73F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BE28BA-23F6-4361-8165-6A988983C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37E411-8D81-4761-ACBE-560CD3121B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DFA235-AB58-41DC-9E53-48090EB69D69}"/>
              </a:ext>
            </a:extLst>
          </p:cNvPr>
          <p:cNvSpPr>
            <a:spLocks noGrp="1"/>
          </p:cNvSpPr>
          <p:nvPr>
            <p:ph type="dt" sz="half" idx="10"/>
          </p:nvPr>
        </p:nvSpPr>
        <p:spPr/>
        <p:txBody>
          <a:bodyPr/>
          <a:lstStyle/>
          <a:p>
            <a:fld id="{14A5BEE7-E1A1-4D70-B61C-2D69972E763F}" type="datetimeFigureOut">
              <a:rPr lang="en-GB" smtClean="0"/>
              <a:t>01/09/2022</a:t>
            </a:fld>
            <a:endParaRPr lang="en-GB"/>
          </a:p>
        </p:txBody>
      </p:sp>
      <p:sp>
        <p:nvSpPr>
          <p:cNvPr id="6" name="Footer Placeholder 5">
            <a:extLst>
              <a:ext uri="{FF2B5EF4-FFF2-40B4-BE49-F238E27FC236}">
                <a16:creationId xmlns:a16="http://schemas.microsoft.com/office/drawing/2014/main" id="{FD5EC675-25E9-4B42-996D-23C4A1885A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B9A283-FFBB-4D83-9241-2A00FE27A253}"/>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67217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0149-0643-4473-9A65-F71C99181B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934147-8142-4FB1-8D4C-5B72CD989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915529-7DE3-4797-B177-5F08C01F8C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250552-9223-4E45-A6C8-9BDACE8CF0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A2EDFA-FEB2-4C28-8A67-5233255E58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0852CA-E9B8-4CD7-B7CE-BBA959588554}"/>
              </a:ext>
            </a:extLst>
          </p:cNvPr>
          <p:cNvSpPr>
            <a:spLocks noGrp="1"/>
          </p:cNvSpPr>
          <p:nvPr>
            <p:ph type="dt" sz="half" idx="10"/>
          </p:nvPr>
        </p:nvSpPr>
        <p:spPr/>
        <p:txBody>
          <a:bodyPr/>
          <a:lstStyle/>
          <a:p>
            <a:fld id="{14A5BEE7-E1A1-4D70-B61C-2D69972E763F}" type="datetimeFigureOut">
              <a:rPr lang="en-GB" smtClean="0"/>
              <a:t>01/09/2022</a:t>
            </a:fld>
            <a:endParaRPr lang="en-GB"/>
          </a:p>
        </p:txBody>
      </p:sp>
      <p:sp>
        <p:nvSpPr>
          <p:cNvPr id="8" name="Footer Placeholder 7">
            <a:extLst>
              <a:ext uri="{FF2B5EF4-FFF2-40B4-BE49-F238E27FC236}">
                <a16:creationId xmlns:a16="http://schemas.microsoft.com/office/drawing/2014/main" id="{DE762AE7-6D43-403F-B20E-491A417E8C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2BEF7F-AC1C-4E6C-A3D6-9DB344010DD1}"/>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312756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4581-0C55-492F-825B-D537436037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4B8D07-E528-41BE-9ECA-C2D5F437F179}"/>
              </a:ext>
            </a:extLst>
          </p:cNvPr>
          <p:cNvSpPr>
            <a:spLocks noGrp="1"/>
          </p:cNvSpPr>
          <p:nvPr>
            <p:ph type="dt" sz="half" idx="10"/>
          </p:nvPr>
        </p:nvSpPr>
        <p:spPr/>
        <p:txBody>
          <a:bodyPr/>
          <a:lstStyle/>
          <a:p>
            <a:fld id="{14A5BEE7-E1A1-4D70-B61C-2D69972E763F}" type="datetimeFigureOut">
              <a:rPr lang="en-GB" smtClean="0"/>
              <a:t>01/09/2022</a:t>
            </a:fld>
            <a:endParaRPr lang="en-GB"/>
          </a:p>
        </p:txBody>
      </p:sp>
      <p:sp>
        <p:nvSpPr>
          <p:cNvPr id="4" name="Footer Placeholder 3">
            <a:extLst>
              <a:ext uri="{FF2B5EF4-FFF2-40B4-BE49-F238E27FC236}">
                <a16:creationId xmlns:a16="http://schemas.microsoft.com/office/drawing/2014/main" id="{0893EC32-4788-473F-A0F8-165B0B590F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34F7FB-8C07-475C-9785-D7DD1555E84B}"/>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371986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C6BA1-AD18-4712-8BCD-0EF718A05B7F}"/>
              </a:ext>
            </a:extLst>
          </p:cNvPr>
          <p:cNvSpPr>
            <a:spLocks noGrp="1"/>
          </p:cNvSpPr>
          <p:nvPr>
            <p:ph type="dt" sz="half" idx="10"/>
          </p:nvPr>
        </p:nvSpPr>
        <p:spPr/>
        <p:txBody>
          <a:bodyPr/>
          <a:lstStyle/>
          <a:p>
            <a:fld id="{14A5BEE7-E1A1-4D70-B61C-2D69972E763F}" type="datetimeFigureOut">
              <a:rPr lang="en-GB" smtClean="0"/>
              <a:t>01/09/2022</a:t>
            </a:fld>
            <a:endParaRPr lang="en-GB"/>
          </a:p>
        </p:txBody>
      </p:sp>
      <p:sp>
        <p:nvSpPr>
          <p:cNvPr id="3" name="Footer Placeholder 2">
            <a:extLst>
              <a:ext uri="{FF2B5EF4-FFF2-40B4-BE49-F238E27FC236}">
                <a16:creationId xmlns:a16="http://schemas.microsoft.com/office/drawing/2014/main" id="{30401A48-C169-4C54-99D8-C170654D47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2ACA2D-2962-4530-B1F7-B91259F37FDB}"/>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118578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5EB1-A624-4CAC-967B-8EFED3852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5915D0-A4F1-4518-9E1A-D4D259BF55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5CCF2C-050C-496D-B6CB-A27A5B067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8C93B-C6E4-4E21-9782-7F931A44C078}"/>
              </a:ext>
            </a:extLst>
          </p:cNvPr>
          <p:cNvSpPr>
            <a:spLocks noGrp="1"/>
          </p:cNvSpPr>
          <p:nvPr>
            <p:ph type="dt" sz="half" idx="10"/>
          </p:nvPr>
        </p:nvSpPr>
        <p:spPr/>
        <p:txBody>
          <a:bodyPr/>
          <a:lstStyle/>
          <a:p>
            <a:fld id="{14A5BEE7-E1A1-4D70-B61C-2D69972E763F}" type="datetimeFigureOut">
              <a:rPr lang="en-GB" smtClean="0"/>
              <a:t>01/09/2022</a:t>
            </a:fld>
            <a:endParaRPr lang="en-GB"/>
          </a:p>
        </p:txBody>
      </p:sp>
      <p:sp>
        <p:nvSpPr>
          <p:cNvPr id="6" name="Footer Placeholder 5">
            <a:extLst>
              <a:ext uri="{FF2B5EF4-FFF2-40B4-BE49-F238E27FC236}">
                <a16:creationId xmlns:a16="http://schemas.microsoft.com/office/drawing/2014/main" id="{99B3ACBB-3709-4BCC-904A-E12C0C2CB7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2B5FD1-FA22-44ED-87E0-0F7896CF37A7}"/>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201642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550C-632C-46EF-BA30-AFF9000B0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7667AD-8641-4F98-9411-6C74710910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1B092A-1F9D-488F-B3D2-75CAF44FD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D7167-E3ED-426A-A3B4-0283A3A6C20B}"/>
              </a:ext>
            </a:extLst>
          </p:cNvPr>
          <p:cNvSpPr>
            <a:spLocks noGrp="1"/>
          </p:cNvSpPr>
          <p:nvPr>
            <p:ph type="dt" sz="half" idx="10"/>
          </p:nvPr>
        </p:nvSpPr>
        <p:spPr/>
        <p:txBody>
          <a:bodyPr/>
          <a:lstStyle/>
          <a:p>
            <a:fld id="{14A5BEE7-E1A1-4D70-B61C-2D69972E763F}" type="datetimeFigureOut">
              <a:rPr lang="en-GB" smtClean="0"/>
              <a:t>01/09/2022</a:t>
            </a:fld>
            <a:endParaRPr lang="en-GB"/>
          </a:p>
        </p:txBody>
      </p:sp>
      <p:sp>
        <p:nvSpPr>
          <p:cNvPr id="6" name="Footer Placeholder 5">
            <a:extLst>
              <a:ext uri="{FF2B5EF4-FFF2-40B4-BE49-F238E27FC236}">
                <a16:creationId xmlns:a16="http://schemas.microsoft.com/office/drawing/2014/main" id="{759C5365-41CB-4A08-99A0-A3E257B356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4825D6-708F-4609-AF22-90ED15E82AF7}"/>
              </a:ext>
            </a:extLst>
          </p:cNvPr>
          <p:cNvSpPr>
            <a:spLocks noGrp="1"/>
          </p:cNvSpPr>
          <p:nvPr>
            <p:ph type="sldNum" sz="quarter" idx="12"/>
          </p:nvPr>
        </p:nvSpPr>
        <p:spPr/>
        <p:txBody>
          <a:bodyPr/>
          <a:lstStyle/>
          <a:p>
            <a:fld id="{AF7629B9-483D-4463-9676-82D3E9681AF4}" type="slidenum">
              <a:rPr lang="en-GB" smtClean="0"/>
              <a:t>‹#›</a:t>
            </a:fld>
            <a:endParaRPr lang="en-GB"/>
          </a:p>
        </p:txBody>
      </p:sp>
    </p:spTree>
    <p:extLst>
      <p:ext uri="{BB962C8B-B14F-4D97-AF65-F5344CB8AC3E}">
        <p14:creationId xmlns:p14="http://schemas.microsoft.com/office/powerpoint/2010/main" val="141533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505FF-740B-4F18-87DF-9499129079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AB1B95-3C94-41E1-BEAA-20E165316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226BD9-4AAF-4005-A1A3-EDEE8AF108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5BEE7-E1A1-4D70-B61C-2D69972E763F}" type="datetimeFigureOut">
              <a:rPr lang="en-GB" smtClean="0"/>
              <a:t>01/09/2022</a:t>
            </a:fld>
            <a:endParaRPr lang="en-GB"/>
          </a:p>
        </p:txBody>
      </p:sp>
      <p:sp>
        <p:nvSpPr>
          <p:cNvPr id="5" name="Footer Placeholder 4">
            <a:extLst>
              <a:ext uri="{FF2B5EF4-FFF2-40B4-BE49-F238E27FC236}">
                <a16:creationId xmlns:a16="http://schemas.microsoft.com/office/drawing/2014/main" id="{F9A30C0A-14A6-4383-9A6E-F1AB0042BB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E91951-0EA4-4AC3-8430-70E98C477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629B9-483D-4463-9676-82D3E9681AF4}" type="slidenum">
              <a:rPr lang="en-GB" smtClean="0"/>
              <a:t>‹#›</a:t>
            </a:fld>
            <a:endParaRPr lang="en-GB"/>
          </a:p>
        </p:txBody>
      </p:sp>
    </p:spTree>
    <p:extLst>
      <p:ext uri="{BB962C8B-B14F-4D97-AF65-F5344CB8AC3E}">
        <p14:creationId xmlns:p14="http://schemas.microsoft.com/office/powerpoint/2010/main" val="358091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mdementiaresources.org.uk/"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mdementiaresources.org.uk/"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mdementiaresources.org.uk/survey"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s://www.gmdementiaresources.org.uk/get-in-touch"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gmdementiaresources.org.uk/"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dementia-united.org.uk/"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9F7834-640C-4A22-90CC-C080F61BA028}"/>
              </a:ext>
            </a:extLst>
          </p:cNvPr>
          <p:cNvSpPr>
            <a:spLocks noGrp="1"/>
          </p:cNvSpPr>
          <p:nvPr>
            <p:ph type="title"/>
          </p:nvPr>
        </p:nvSpPr>
        <p:spPr>
          <a:xfrm>
            <a:off x="365611" y="604892"/>
            <a:ext cx="8032156" cy="2824108"/>
          </a:xfrm>
        </p:spPr>
        <p:txBody>
          <a:bodyPr>
            <a:normAutofit/>
          </a:bodyPr>
          <a:lstStyle/>
          <a:p>
            <a:r>
              <a:rPr lang="en-GB" sz="3600" b="1" dirty="0"/>
              <a:t>Greater Manchester’s Dementia Care Pathway</a:t>
            </a:r>
            <a:br>
              <a:rPr lang="en-GB" sz="3600" b="1" dirty="0"/>
            </a:br>
            <a:r>
              <a:rPr lang="en-GB" sz="1800" b="1" dirty="0"/>
              <a:t>September 2022</a:t>
            </a:r>
            <a:br>
              <a:rPr lang="en-GB" sz="1800" b="1" dirty="0"/>
            </a:br>
            <a:r>
              <a:rPr lang="en-GB" sz="1800" b="1" dirty="0"/>
              <a:t>Presentation by: Helen Pratt, Sarah Fox, Cliff Wilson</a:t>
            </a:r>
            <a:br>
              <a:rPr lang="en-GB" sz="3600" b="1" dirty="0"/>
            </a:br>
            <a:br>
              <a:rPr lang="en-GB" sz="2800" b="1" dirty="0"/>
            </a:br>
            <a:endParaRPr lang="en-GB" sz="2000" b="1" dirty="0"/>
          </a:p>
        </p:txBody>
      </p:sp>
      <p:sp>
        <p:nvSpPr>
          <p:cNvPr id="6" name="Text Placeholder 5">
            <a:extLst>
              <a:ext uri="{FF2B5EF4-FFF2-40B4-BE49-F238E27FC236}">
                <a16:creationId xmlns:a16="http://schemas.microsoft.com/office/drawing/2014/main" id="{815C9F6E-4C84-47EF-AD29-B51FAC146157}"/>
              </a:ext>
            </a:extLst>
          </p:cNvPr>
          <p:cNvSpPr>
            <a:spLocks noGrp="1"/>
          </p:cNvSpPr>
          <p:nvPr>
            <p:ph type="body" idx="1"/>
          </p:nvPr>
        </p:nvSpPr>
        <p:spPr>
          <a:xfrm>
            <a:off x="281529" y="4099034"/>
            <a:ext cx="8881353" cy="2283920"/>
          </a:xfrm>
        </p:spPr>
        <p:txBody>
          <a:bodyPr>
            <a:noAutofit/>
          </a:bodyPr>
          <a:lstStyle/>
          <a:p>
            <a:pPr marL="76200" indent="0">
              <a:lnSpc>
                <a:spcPct val="115000"/>
              </a:lnSpc>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76200" indent="0">
              <a:lnSpc>
                <a:spcPct val="115000"/>
              </a:lnSpc>
              <a:buNone/>
            </a:pPr>
            <a:r>
              <a:rPr lang="en-GB" sz="1600" b="0" dirty="0">
                <a:effectLst/>
                <a:latin typeface="Arial" panose="020B0604020202020204" pitchFamily="34" charset="0"/>
                <a:ea typeface="Times New Roman" panose="02020603050405020304" pitchFamily="18" charset="0"/>
                <a:cs typeface="Arial" panose="020B0604020202020204" pitchFamily="34" charset="0"/>
              </a:rPr>
              <a:t>The Greater Manchester integrated care partnership is helping organisations work better together with people and communities. </a:t>
            </a:r>
            <a:r>
              <a:rPr lang="en-GB" sz="1600" dirty="0">
                <a:effectLst/>
                <a:latin typeface="Arial" panose="020B0604020202020204" pitchFamily="34" charset="0"/>
                <a:ea typeface="Times New Roman" panose="02020603050405020304" pitchFamily="18" charset="0"/>
                <a:cs typeface="Arial" panose="020B0604020202020204" pitchFamily="34" charset="0"/>
              </a:rPr>
              <a:t>We want people across all our boroughs to stay well, whatever their age, and whatever issues or conditions they might be managing. We’re bringing together all the different organisations that support people’s health and social care, so that services can join up and act faster when people need support.</a:t>
            </a:r>
          </a:p>
          <a:p>
            <a:pPr marL="76200" indent="0">
              <a:lnSpc>
                <a:spcPct val="115000"/>
              </a:lnSpc>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76200" indent="0">
              <a:lnSpc>
                <a:spcPct val="115000"/>
              </a:lnSpc>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76200" indent="0">
              <a:buNone/>
            </a:pPr>
            <a:endParaRPr lang="en-GB" sz="1800" dirty="0">
              <a:latin typeface="Arial" panose="020B0604020202020204" pitchFamily="34" charset="0"/>
              <a:cs typeface="Arial" panose="020B0604020202020204" pitchFamily="34" charset="0"/>
            </a:endParaRPr>
          </a:p>
          <a:p>
            <a:pPr marL="76200" indent="0">
              <a:buNone/>
            </a:pPr>
            <a:endParaRPr lang="en-GB" sz="1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0AE5AE2-0D1E-41C0-BBD3-48534C1383B7}"/>
              </a:ext>
            </a:extLst>
          </p:cNvPr>
          <p:cNvPicPr>
            <a:picLocks noChangeAspect="1"/>
          </p:cNvPicPr>
          <p:nvPr/>
        </p:nvPicPr>
        <p:blipFill>
          <a:blip r:embed="rId3"/>
          <a:stretch>
            <a:fillRect/>
          </a:stretch>
        </p:blipFill>
        <p:spPr>
          <a:xfrm>
            <a:off x="9162882" y="3116989"/>
            <a:ext cx="2265283" cy="3437795"/>
          </a:xfrm>
          <a:prstGeom prst="rect">
            <a:avLst/>
          </a:prstGeom>
        </p:spPr>
      </p:pic>
    </p:spTree>
    <p:extLst>
      <p:ext uri="{BB962C8B-B14F-4D97-AF65-F5344CB8AC3E}">
        <p14:creationId xmlns:p14="http://schemas.microsoft.com/office/powerpoint/2010/main" val="225385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3" y="879118"/>
            <a:ext cx="10515600" cy="457200"/>
          </a:xfrm>
        </p:spPr>
        <p:txBody>
          <a:bodyPr>
            <a:normAutofit fontScale="90000"/>
          </a:bodyPr>
          <a:lstStyle/>
          <a:p>
            <a:r>
              <a:rPr lang="en-US" sz="2800" b="1" dirty="0"/>
              <a:t>Example 2</a:t>
            </a:r>
            <a:endParaRPr lang="en-GB" dirty="0"/>
          </a:p>
        </p:txBody>
      </p:sp>
      <p:cxnSp>
        <p:nvCxnSpPr>
          <p:cNvPr id="38" name="AutoShape 21">
            <a:extLst>
              <a:ext uri="{FF2B5EF4-FFF2-40B4-BE49-F238E27FC236}">
                <a16:creationId xmlns:a16="http://schemas.microsoft.com/office/drawing/2014/main" id="{95639810-D125-4763-AE32-30054D194232}"/>
              </a:ext>
            </a:extLst>
          </p:cNvPr>
          <p:cNvCxnSpPr>
            <a:cxnSpLocks noChangeShapeType="1"/>
          </p:cNvCxnSpPr>
          <p:nvPr/>
        </p:nvCxnSpPr>
        <p:spPr bwMode="auto">
          <a:xfrm>
            <a:off x="388883" y="1563587"/>
            <a:ext cx="11156097" cy="0"/>
          </a:xfrm>
          <a:prstGeom prst="straightConnector1">
            <a:avLst/>
          </a:prstGeom>
          <a:noFill/>
          <a:ln w="25400" algn="ctr">
            <a:solidFill>
              <a:srgbClr val="3D60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5155257"/>
          </a:xfrm>
          <a:prstGeom prst="rect">
            <a:avLst/>
          </a:prstGeom>
          <a:noFill/>
        </p:spPr>
        <p:txBody>
          <a:bodyPr wrap="square" rtlCol="0">
            <a:spAutoFit/>
          </a:bodyPr>
          <a:lstStyle/>
          <a:p>
            <a:pPr algn="l" rtl="0"/>
            <a:r>
              <a:rPr lang="en-GB" b="1" i="0" dirty="0">
                <a:solidFill>
                  <a:srgbClr val="3D6074"/>
                </a:solidFill>
                <a:effectLst/>
                <a:latin typeface="Arial" panose="020B0604020202020204" pitchFamily="34" charset="0"/>
              </a:rPr>
              <a:t>Signposting:</a:t>
            </a:r>
          </a:p>
          <a:p>
            <a:pPr marL="285750" indent="-285750" algn="l" rtl="0">
              <a:buFont typeface="Arial" panose="020B0604020202020204" pitchFamily="34" charset="0"/>
              <a:buChar char="•"/>
            </a:pPr>
            <a:r>
              <a:rPr lang="en-GB" dirty="0">
                <a:solidFill>
                  <a:srgbClr val="3D6074"/>
                </a:solidFill>
                <a:latin typeface="Arial" panose="020B0604020202020204" pitchFamily="34" charset="0"/>
              </a:rPr>
              <a:t>If you’re supporting someone affected by dementia or a carer you can use the pathway to find what services and support are available in your local area  which your service users can then access.</a:t>
            </a:r>
          </a:p>
          <a:p>
            <a:pPr algn="l" rtl="0"/>
            <a:endParaRPr lang="en-GB" i="0" dirty="0">
              <a:solidFill>
                <a:srgbClr val="3D6074"/>
              </a:solidFill>
              <a:effectLst/>
              <a:latin typeface="Arial" panose="020B0604020202020204" pitchFamily="34" charset="0"/>
            </a:endParaRPr>
          </a:p>
          <a:p>
            <a:pPr algn="l" rtl="0"/>
            <a:r>
              <a:rPr lang="en-GB" b="1" i="0" dirty="0">
                <a:solidFill>
                  <a:srgbClr val="3D6074"/>
                </a:solidFill>
                <a:effectLst/>
                <a:latin typeface="Arial" panose="020B0604020202020204" pitchFamily="34" charset="0"/>
              </a:rPr>
              <a:t>Scenario: </a:t>
            </a:r>
            <a:r>
              <a:rPr lang="en-GB" i="0" dirty="0">
                <a:solidFill>
                  <a:srgbClr val="3D6074"/>
                </a:solidFill>
                <a:effectLst/>
                <a:latin typeface="Arial" panose="020B0604020202020204" pitchFamily="34" charset="0"/>
              </a:rPr>
              <a:t>You’re a dementia advisor meeting with a person living with dementia. They say that they are interested in joining an arts group to stay social and meet new people</a:t>
            </a:r>
          </a:p>
          <a:p>
            <a:pPr algn="l" rtl="0"/>
            <a:endParaRPr lang="en-GB" b="1" dirty="0">
              <a:solidFill>
                <a:srgbClr val="3D6074"/>
              </a:solidFill>
              <a:latin typeface="Arial" panose="020B0604020202020204" pitchFamily="34" charset="0"/>
            </a:endParaRPr>
          </a:p>
          <a:p>
            <a:pPr algn="l" rtl="0"/>
            <a:r>
              <a:rPr lang="en-GB" b="1" dirty="0">
                <a:solidFill>
                  <a:srgbClr val="3D6074"/>
                </a:solidFill>
                <a:latin typeface="Arial" panose="020B0604020202020204" pitchFamily="34" charset="0"/>
              </a:rPr>
              <a:t>To find what local services are available you will;</a:t>
            </a:r>
          </a:p>
          <a:p>
            <a:pPr marL="285750" indent="-285750" algn="l" rtl="0">
              <a:buFont typeface="Arial" panose="020B0604020202020204" pitchFamily="34" charset="0"/>
              <a:buChar char="•"/>
            </a:pPr>
            <a:r>
              <a:rPr lang="en-GB" dirty="0">
                <a:solidFill>
                  <a:srgbClr val="3D6074"/>
                </a:solidFill>
                <a:latin typeface="Arial" panose="020B0604020202020204" pitchFamily="34" charset="0"/>
              </a:rPr>
              <a:t>Access the Pathway website: </a:t>
            </a:r>
            <a:r>
              <a:rPr lang="en-GB" i="0" dirty="0">
                <a:solidFill>
                  <a:srgbClr val="3D6074"/>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https://www.gmdementiaresources.org.uk</a:t>
            </a:r>
            <a:r>
              <a:rPr lang="en-GB" i="0" dirty="0">
                <a:solidFill>
                  <a:srgbClr val="3D6074"/>
                </a:solidFill>
                <a:effectLst/>
                <a:latin typeface="Arial" panose="020B0604020202020204" pitchFamily="34" charset="0"/>
              </a:rPr>
              <a:t>/</a:t>
            </a:r>
            <a:endParaRPr lang="en-GB" dirty="0">
              <a:solidFill>
                <a:srgbClr val="3D6074"/>
              </a:solidFill>
              <a:latin typeface="Arial" panose="020B0604020202020204" pitchFamily="34" charset="0"/>
            </a:endParaRPr>
          </a:p>
          <a:p>
            <a:pPr marL="285750" indent="-285750" algn="l" rtl="0">
              <a:buFont typeface="Arial" panose="020B0604020202020204" pitchFamily="34" charset="0"/>
              <a:buChar char="•"/>
            </a:pPr>
            <a:r>
              <a:rPr lang="en-GB" dirty="0">
                <a:solidFill>
                  <a:srgbClr val="3D6074"/>
                </a:solidFill>
                <a:latin typeface="Arial" panose="020B0604020202020204" pitchFamily="34" charset="0"/>
              </a:rPr>
              <a:t>Navigate to your locality</a:t>
            </a:r>
          </a:p>
          <a:p>
            <a:pPr marL="285750" indent="-285750" algn="l" rtl="0">
              <a:buFont typeface="Arial" panose="020B0604020202020204" pitchFamily="34" charset="0"/>
              <a:buChar char="•"/>
            </a:pPr>
            <a:r>
              <a:rPr lang="en-GB" dirty="0">
                <a:solidFill>
                  <a:srgbClr val="3D6074"/>
                </a:solidFill>
                <a:latin typeface="Arial" panose="020B0604020202020204" pitchFamily="34" charset="0"/>
              </a:rPr>
              <a:t>Search for a related term i.e. ‘arts’ and select the most appropriate standard</a:t>
            </a:r>
          </a:p>
          <a:p>
            <a:pPr marL="285750" indent="-285750" algn="l" rtl="0">
              <a:buFont typeface="Arial" panose="020B0604020202020204" pitchFamily="34" charset="0"/>
              <a:buChar char="•"/>
            </a:pPr>
            <a:r>
              <a:rPr lang="en-GB" dirty="0">
                <a:solidFill>
                  <a:srgbClr val="3D6074"/>
                </a:solidFill>
                <a:latin typeface="Arial" panose="020B0604020202020204" pitchFamily="34" charset="0"/>
              </a:rPr>
              <a:t>You can print this information for your patient, highlighting/circling services they may want to access</a:t>
            </a:r>
          </a:p>
          <a:p>
            <a:pPr marL="285750" indent="-285750" algn="l" rtl="0">
              <a:buFont typeface="Arial" panose="020B0604020202020204" pitchFamily="34" charset="0"/>
              <a:buChar char="•"/>
            </a:pPr>
            <a:endParaRPr lang="en-GB" dirty="0">
              <a:solidFill>
                <a:srgbClr val="3D6074"/>
              </a:solidFill>
              <a:latin typeface="Arial" panose="020B0604020202020204" pitchFamily="34" charset="0"/>
            </a:endParaRPr>
          </a:p>
          <a:p>
            <a:pPr algn="ctr" rtl="0"/>
            <a:endParaRPr lang="en-GB" b="1" dirty="0">
              <a:solidFill>
                <a:srgbClr val="3D6074"/>
              </a:solidFill>
              <a:latin typeface="Arial" panose="020B0604020202020204" pitchFamily="34" charset="0"/>
            </a:endParaRPr>
          </a:p>
          <a:p>
            <a:pPr algn="ctr" rtl="0"/>
            <a:endParaRPr lang="en-GB" b="1" dirty="0">
              <a:solidFill>
                <a:srgbClr val="3D6074"/>
              </a:solidFill>
              <a:latin typeface="Arial" panose="020B0604020202020204" pitchFamily="34" charset="0"/>
            </a:endParaRPr>
          </a:p>
          <a:p>
            <a:pPr algn="ctr" rtl="0"/>
            <a:r>
              <a:rPr lang="en-GB" b="1" dirty="0">
                <a:solidFill>
                  <a:srgbClr val="3D6074"/>
                </a:solidFill>
                <a:latin typeface="Arial" panose="020B0604020202020204" pitchFamily="34" charset="0"/>
              </a:rPr>
              <a:t>Let’s try this</a:t>
            </a:r>
          </a:p>
          <a:p>
            <a:pPr marL="457200">
              <a:lnSpc>
                <a:spcPct val="115000"/>
              </a:lnSpc>
            </a:pPr>
            <a:endParaRPr lang="en-GB" sz="2000" dirty="0">
              <a:solidFill>
                <a:srgbClr val="0067A5"/>
              </a:solidFill>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46556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2" y="879118"/>
            <a:ext cx="10515600" cy="457200"/>
          </a:xfrm>
        </p:spPr>
        <p:txBody>
          <a:bodyPr>
            <a:normAutofit fontScale="90000"/>
          </a:bodyPr>
          <a:lstStyle/>
          <a:p>
            <a:r>
              <a:rPr lang="en-US" sz="2800" b="1" dirty="0"/>
              <a:t>Example 3</a:t>
            </a:r>
            <a:endParaRPr lang="en-GB" dirty="0"/>
          </a:p>
        </p:txBody>
      </p:sp>
      <p:cxnSp>
        <p:nvCxnSpPr>
          <p:cNvPr id="38" name="AutoShape 21">
            <a:extLst>
              <a:ext uri="{FF2B5EF4-FFF2-40B4-BE49-F238E27FC236}">
                <a16:creationId xmlns:a16="http://schemas.microsoft.com/office/drawing/2014/main" id="{95639810-D125-4763-AE32-30054D194232}"/>
              </a:ext>
            </a:extLst>
          </p:cNvPr>
          <p:cNvCxnSpPr>
            <a:cxnSpLocks noChangeShapeType="1"/>
          </p:cNvCxnSpPr>
          <p:nvPr/>
        </p:nvCxnSpPr>
        <p:spPr bwMode="auto">
          <a:xfrm>
            <a:off x="388883" y="1563587"/>
            <a:ext cx="11156097" cy="0"/>
          </a:xfrm>
          <a:prstGeom prst="straightConnector1">
            <a:avLst/>
          </a:prstGeom>
          <a:noFill/>
          <a:ln w="25400" algn="ctr">
            <a:solidFill>
              <a:srgbClr val="3D60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4878259"/>
          </a:xfrm>
          <a:prstGeom prst="rect">
            <a:avLst/>
          </a:prstGeom>
          <a:noFill/>
        </p:spPr>
        <p:txBody>
          <a:bodyPr wrap="square" rtlCol="0">
            <a:spAutoFit/>
          </a:bodyPr>
          <a:lstStyle/>
          <a:p>
            <a:pPr algn="l" rtl="0"/>
            <a:r>
              <a:rPr lang="en-GB" b="1" i="0" dirty="0">
                <a:solidFill>
                  <a:srgbClr val="3D6074"/>
                </a:solidFill>
                <a:effectLst/>
                <a:latin typeface="Arial" panose="020B0604020202020204" pitchFamily="34" charset="0"/>
              </a:rPr>
              <a:t>Best Practice:</a:t>
            </a:r>
          </a:p>
          <a:p>
            <a:pPr marL="285750" indent="-285750" algn="l" rtl="0">
              <a:buFont typeface="Arial" panose="020B0604020202020204" pitchFamily="34" charset="0"/>
              <a:buChar char="•"/>
            </a:pPr>
            <a:r>
              <a:rPr lang="en-GB" dirty="0">
                <a:solidFill>
                  <a:srgbClr val="3D6074"/>
                </a:solidFill>
                <a:latin typeface="Arial" panose="020B0604020202020204" pitchFamily="34" charset="0"/>
              </a:rPr>
              <a:t>If you’re looking to improve your service or add a new service you can use information from the pathway to guide your work.</a:t>
            </a:r>
          </a:p>
          <a:p>
            <a:pPr marL="285750" indent="-285750" algn="l" rtl="0">
              <a:buFont typeface="Arial" panose="020B0604020202020204" pitchFamily="34" charset="0"/>
              <a:buChar char="•"/>
            </a:pPr>
            <a:endParaRPr lang="en-GB" i="0" dirty="0">
              <a:solidFill>
                <a:srgbClr val="3D6074"/>
              </a:solidFill>
              <a:effectLst/>
              <a:latin typeface="Arial" panose="020B0604020202020204" pitchFamily="34" charset="0"/>
            </a:endParaRPr>
          </a:p>
          <a:p>
            <a:pPr algn="l" rtl="0"/>
            <a:r>
              <a:rPr lang="en-GB" b="1" i="0" dirty="0">
                <a:solidFill>
                  <a:srgbClr val="3D6074"/>
                </a:solidFill>
                <a:effectLst/>
                <a:latin typeface="Arial" panose="020B0604020202020204" pitchFamily="34" charset="0"/>
              </a:rPr>
              <a:t>Scenario: </a:t>
            </a:r>
            <a:r>
              <a:rPr lang="en-GB" i="0" dirty="0">
                <a:solidFill>
                  <a:srgbClr val="3D6074"/>
                </a:solidFill>
                <a:effectLst/>
                <a:latin typeface="Arial" panose="020B0604020202020204" pitchFamily="34" charset="0"/>
              </a:rPr>
              <a:t>You are a GP and you are auditing your health check protocol. You want to add dementia screening to this process.</a:t>
            </a:r>
          </a:p>
          <a:p>
            <a:pPr algn="l" rtl="0"/>
            <a:endParaRPr lang="en-GB" b="1" dirty="0">
              <a:solidFill>
                <a:srgbClr val="3D6074"/>
              </a:solidFill>
              <a:latin typeface="Arial" panose="020B0604020202020204" pitchFamily="34" charset="0"/>
            </a:endParaRPr>
          </a:p>
          <a:p>
            <a:pPr algn="l" rtl="0"/>
            <a:r>
              <a:rPr lang="en-GB" b="1" i="0" dirty="0">
                <a:solidFill>
                  <a:srgbClr val="3D6074"/>
                </a:solidFill>
                <a:effectLst/>
                <a:latin typeface="Arial" panose="020B0604020202020204" pitchFamily="34" charset="0"/>
              </a:rPr>
              <a:t>To find resources and best practice:</a:t>
            </a:r>
          </a:p>
          <a:p>
            <a:pPr marL="285750" indent="-285750">
              <a:buFont typeface="Arial" panose="020B0604020202020204" pitchFamily="34" charset="0"/>
              <a:buChar char="•"/>
            </a:pPr>
            <a:r>
              <a:rPr lang="en-GB" dirty="0">
                <a:solidFill>
                  <a:srgbClr val="3D6074"/>
                </a:solidFill>
                <a:latin typeface="Arial" panose="020B0604020202020204" pitchFamily="34" charset="0"/>
              </a:rPr>
              <a:t>Navigate to the pathway home page: </a:t>
            </a:r>
            <a:r>
              <a:rPr lang="en-GB" i="0" dirty="0">
                <a:solidFill>
                  <a:srgbClr val="3D6074"/>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https://www.gmdementiaresources.org.uk</a:t>
            </a:r>
            <a:r>
              <a:rPr lang="en-GB" i="0" dirty="0">
                <a:solidFill>
                  <a:srgbClr val="3D6074"/>
                </a:solidFill>
                <a:effectLst/>
                <a:latin typeface="Arial" panose="020B0604020202020204" pitchFamily="34" charset="0"/>
              </a:rPr>
              <a:t>/</a:t>
            </a:r>
            <a:endParaRPr lang="en-GB" dirty="0">
              <a:solidFill>
                <a:srgbClr val="3D6074"/>
              </a:solidFill>
              <a:latin typeface="Arial" panose="020B0604020202020204" pitchFamily="34" charset="0"/>
            </a:endParaRPr>
          </a:p>
          <a:p>
            <a:pPr marL="285750" indent="-285750" algn="l" rtl="0">
              <a:buFont typeface="Arial" panose="020B0604020202020204" pitchFamily="34" charset="0"/>
              <a:buChar char="•"/>
            </a:pPr>
            <a:r>
              <a:rPr lang="en-GB" dirty="0">
                <a:solidFill>
                  <a:srgbClr val="3D6074"/>
                </a:solidFill>
                <a:latin typeface="Arial" panose="020B0604020202020204" pitchFamily="34" charset="0"/>
              </a:rPr>
              <a:t>Type ‘health check’ into the search bar</a:t>
            </a:r>
          </a:p>
          <a:p>
            <a:pPr marL="285750" indent="-285750" algn="l" rtl="0">
              <a:buFont typeface="Arial" panose="020B0604020202020204" pitchFamily="34" charset="0"/>
              <a:buChar char="•"/>
            </a:pPr>
            <a:r>
              <a:rPr lang="en-GB" i="0" dirty="0">
                <a:solidFill>
                  <a:srgbClr val="3D6074"/>
                </a:solidFill>
                <a:effectLst/>
                <a:latin typeface="Arial" panose="020B0604020202020204" pitchFamily="34" charset="0"/>
              </a:rPr>
              <a:t>Select the most appropriate standard</a:t>
            </a:r>
          </a:p>
          <a:p>
            <a:pPr marL="285750" indent="-285750" algn="l" rtl="0">
              <a:buFont typeface="Arial" panose="020B0604020202020204" pitchFamily="34" charset="0"/>
              <a:buChar char="•"/>
            </a:pPr>
            <a:r>
              <a:rPr lang="en-GB" dirty="0">
                <a:solidFill>
                  <a:srgbClr val="3D6074"/>
                </a:solidFill>
                <a:latin typeface="Arial" panose="020B0604020202020204" pitchFamily="34" charset="0"/>
              </a:rPr>
              <a:t>Here you will see resources, evidence and best practice to help you do this</a:t>
            </a:r>
          </a:p>
          <a:p>
            <a:pPr marL="285750" indent="-285750" algn="l" rtl="0">
              <a:buFont typeface="Arial" panose="020B0604020202020204" pitchFamily="34" charset="0"/>
              <a:buChar char="•"/>
            </a:pPr>
            <a:endParaRPr lang="en-GB" i="0" dirty="0">
              <a:solidFill>
                <a:srgbClr val="3D6074"/>
              </a:solidFill>
              <a:effectLst/>
              <a:latin typeface="Arial" panose="020B0604020202020204" pitchFamily="34" charset="0"/>
            </a:endParaRPr>
          </a:p>
          <a:p>
            <a:pPr algn="ctr" rtl="0"/>
            <a:endParaRPr lang="en-GB" b="1" dirty="0">
              <a:solidFill>
                <a:srgbClr val="3D6074"/>
              </a:solidFill>
              <a:latin typeface="Arial" panose="020B0604020202020204" pitchFamily="34" charset="0"/>
            </a:endParaRPr>
          </a:p>
          <a:p>
            <a:pPr algn="ctr" rtl="0"/>
            <a:r>
              <a:rPr lang="en-GB" b="1" dirty="0">
                <a:solidFill>
                  <a:srgbClr val="3D6074"/>
                </a:solidFill>
                <a:latin typeface="Arial" panose="020B0604020202020204" pitchFamily="34" charset="0"/>
              </a:rPr>
              <a:t>Let’s try this</a:t>
            </a:r>
            <a:endParaRPr lang="en-GB" b="1" i="0" dirty="0">
              <a:solidFill>
                <a:srgbClr val="3D6074"/>
              </a:solidFill>
              <a:effectLst/>
              <a:latin typeface="Arial" panose="020B0604020202020204" pitchFamily="34" charset="0"/>
            </a:endParaRPr>
          </a:p>
          <a:p>
            <a:pPr marL="457200">
              <a:lnSpc>
                <a:spcPct val="115000"/>
              </a:lnSpc>
            </a:pPr>
            <a:endParaRPr lang="en-GB" sz="2000" dirty="0">
              <a:solidFill>
                <a:srgbClr val="0067A5"/>
              </a:solidFill>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363517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3" y="879118"/>
            <a:ext cx="10515600" cy="457200"/>
          </a:xfrm>
        </p:spPr>
        <p:txBody>
          <a:bodyPr>
            <a:normAutofit fontScale="90000"/>
          </a:bodyPr>
          <a:lstStyle/>
          <a:p>
            <a:r>
              <a:rPr lang="en-US" sz="2800" b="1" dirty="0"/>
              <a:t>Using our questionnaire</a:t>
            </a:r>
            <a:endParaRPr lang="en-GB" dirty="0"/>
          </a:p>
        </p:txBody>
      </p:sp>
      <p:cxnSp>
        <p:nvCxnSpPr>
          <p:cNvPr id="38" name="AutoShape 21">
            <a:extLst>
              <a:ext uri="{FF2B5EF4-FFF2-40B4-BE49-F238E27FC236}">
                <a16:creationId xmlns:a16="http://schemas.microsoft.com/office/drawing/2014/main" id="{95639810-D125-4763-AE32-30054D194232}"/>
              </a:ext>
            </a:extLst>
          </p:cNvPr>
          <p:cNvCxnSpPr>
            <a:cxnSpLocks noChangeShapeType="1"/>
          </p:cNvCxnSpPr>
          <p:nvPr/>
        </p:nvCxnSpPr>
        <p:spPr bwMode="auto">
          <a:xfrm>
            <a:off x="388883" y="1563587"/>
            <a:ext cx="11156097" cy="0"/>
          </a:xfrm>
          <a:prstGeom prst="straightConnector1">
            <a:avLst/>
          </a:prstGeom>
          <a:noFill/>
          <a:ln w="25400" algn="ctr">
            <a:solidFill>
              <a:srgbClr val="3D60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1831271"/>
          </a:xfrm>
          <a:prstGeom prst="rect">
            <a:avLst/>
          </a:prstGeom>
          <a:noFill/>
        </p:spPr>
        <p:txBody>
          <a:bodyPr wrap="square" rtlCol="0">
            <a:spAutoFit/>
          </a:bodyPr>
          <a:lstStyle/>
          <a:p>
            <a:pPr algn="ctr"/>
            <a:r>
              <a:rPr lang="en-GB" dirty="0">
                <a:solidFill>
                  <a:srgbClr val="3D6074"/>
                </a:solidFill>
              </a:rPr>
              <a:t>If you are living with dementia or caring for someone living with dementia and wish to view all recommendations relevant to you and your experience you can use our survey. This can be accessed via the link below</a:t>
            </a:r>
          </a:p>
          <a:p>
            <a:pPr algn="ctr"/>
            <a:r>
              <a:rPr lang="en-GB" dirty="0">
                <a:hlinkClick r:id="rId3"/>
              </a:rPr>
              <a:t>https://www.gmdementiaresources.org.uk/survey</a:t>
            </a:r>
            <a:r>
              <a:rPr lang="en-GB" dirty="0"/>
              <a:t> </a:t>
            </a:r>
          </a:p>
          <a:p>
            <a:pPr algn="ctr"/>
            <a:endParaRPr lang="en-GB" dirty="0">
              <a:solidFill>
                <a:srgbClr val="3D6074"/>
              </a:solidFill>
            </a:endParaRPr>
          </a:p>
          <a:p>
            <a:pPr marL="457200">
              <a:lnSpc>
                <a:spcPct val="115000"/>
              </a:lnSpc>
            </a:pPr>
            <a:endParaRPr lang="en-GB" sz="2000" dirty="0">
              <a:solidFill>
                <a:srgbClr val="0067A5"/>
              </a:solidFill>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grpSp>
        <p:nvGrpSpPr>
          <p:cNvPr id="5" name="Group 4">
            <a:extLst>
              <a:ext uri="{FF2B5EF4-FFF2-40B4-BE49-F238E27FC236}">
                <a16:creationId xmlns:a16="http://schemas.microsoft.com/office/drawing/2014/main" id="{39C48F54-9FC4-4BAE-A3AD-386D30C1681D}"/>
              </a:ext>
            </a:extLst>
          </p:cNvPr>
          <p:cNvGrpSpPr/>
          <p:nvPr/>
        </p:nvGrpSpPr>
        <p:grpSpPr>
          <a:xfrm>
            <a:off x="284685" y="2789346"/>
            <a:ext cx="11706709" cy="3302335"/>
            <a:chOff x="296604" y="3259536"/>
            <a:chExt cx="11706709" cy="3302335"/>
          </a:xfrm>
        </p:grpSpPr>
        <p:pic>
          <p:nvPicPr>
            <p:cNvPr id="6" name="Picture 5" descr="A picture containing timeline&#10;&#10;Description automatically generated">
              <a:extLst>
                <a:ext uri="{FF2B5EF4-FFF2-40B4-BE49-F238E27FC236}">
                  <a16:creationId xmlns:a16="http://schemas.microsoft.com/office/drawing/2014/main" id="{0013A6E4-1F1A-48DC-B610-F54559B15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4476" y="4350737"/>
              <a:ext cx="4844260" cy="2017774"/>
            </a:xfrm>
            <a:prstGeom prst="rect">
              <a:avLst/>
            </a:prstGeom>
          </p:spPr>
        </p:pic>
        <p:pic>
          <p:nvPicPr>
            <p:cNvPr id="7" name="Picture 6">
              <a:extLst>
                <a:ext uri="{FF2B5EF4-FFF2-40B4-BE49-F238E27FC236}">
                  <a16:creationId xmlns:a16="http://schemas.microsoft.com/office/drawing/2014/main" id="{78613D04-7917-46F4-9B38-0C078C3EC3BB}"/>
                </a:ext>
              </a:extLst>
            </p:cNvPr>
            <p:cNvPicPr>
              <a:picLocks noChangeAspect="1"/>
            </p:cNvPicPr>
            <p:nvPr/>
          </p:nvPicPr>
          <p:blipFill rotWithShape="1">
            <a:blip r:embed="rId5"/>
            <a:srcRect l="50000" t="8470" r="917" b="5891"/>
            <a:stretch/>
          </p:blipFill>
          <p:spPr>
            <a:xfrm>
              <a:off x="296604" y="3259536"/>
              <a:ext cx="6729572" cy="3302335"/>
            </a:xfrm>
            <a:prstGeom prst="rect">
              <a:avLst/>
            </a:prstGeom>
          </p:spPr>
        </p:pic>
        <p:sp>
          <p:nvSpPr>
            <p:cNvPr id="8" name="Rectangle 7">
              <a:extLst>
                <a:ext uri="{FF2B5EF4-FFF2-40B4-BE49-F238E27FC236}">
                  <a16:creationId xmlns:a16="http://schemas.microsoft.com/office/drawing/2014/main" id="{0F94B15A-3863-4E86-928F-DE36D5A1663C}"/>
                </a:ext>
              </a:extLst>
            </p:cNvPr>
            <p:cNvSpPr/>
            <p:nvPr/>
          </p:nvSpPr>
          <p:spPr>
            <a:xfrm>
              <a:off x="3473042" y="5224090"/>
              <a:ext cx="2139193" cy="343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AA7C002C-3DFE-46FD-A13D-8B26FECB91C2}"/>
                </a:ext>
              </a:extLst>
            </p:cNvPr>
            <p:cNvSpPr/>
            <p:nvPr/>
          </p:nvSpPr>
          <p:spPr>
            <a:xfrm>
              <a:off x="5740534" y="5366704"/>
              <a:ext cx="1376587" cy="92278"/>
            </a:xfrm>
            <a:prstGeom prst="leftArrow">
              <a:avLst/>
            </a:prstGeom>
            <a:solidFill>
              <a:srgbClr val="FF0000"/>
            </a:solidFill>
            <a:ln>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5612AA0-D7D2-4AD3-B51F-33EBFA80685F}"/>
                </a:ext>
              </a:extLst>
            </p:cNvPr>
            <p:cNvSpPr/>
            <p:nvPr/>
          </p:nvSpPr>
          <p:spPr>
            <a:xfrm>
              <a:off x="7117122" y="4175466"/>
              <a:ext cx="4886191" cy="2386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9433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3" y="879118"/>
            <a:ext cx="10515600" cy="457200"/>
          </a:xfrm>
        </p:spPr>
        <p:txBody>
          <a:bodyPr>
            <a:normAutofit fontScale="90000"/>
          </a:bodyPr>
          <a:lstStyle/>
          <a:p>
            <a:r>
              <a:rPr lang="en-US" sz="2800" b="1" dirty="0"/>
              <a:t>How to contact us</a:t>
            </a:r>
            <a:endParaRPr lang="en-GB" dirty="0"/>
          </a:p>
        </p:txBody>
      </p:sp>
      <p:cxnSp>
        <p:nvCxnSpPr>
          <p:cNvPr id="38" name="AutoShape 21">
            <a:extLst>
              <a:ext uri="{FF2B5EF4-FFF2-40B4-BE49-F238E27FC236}">
                <a16:creationId xmlns:a16="http://schemas.microsoft.com/office/drawing/2014/main" id="{95639810-D125-4763-AE32-30054D194232}"/>
              </a:ext>
            </a:extLst>
          </p:cNvPr>
          <p:cNvCxnSpPr>
            <a:cxnSpLocks noChangeShapeType="1"/>
          </p:cNvCxnSpPr>
          <p:nvPr/>
        </p:nvCxnSpPr>
        <p:spPr bwMode="auto">
          <a:xfrm>
            <a:off x="388883" y="1563587"/>
            <a:ext cx="11156097" cy="0"/>
          </a:xfrm>
          <a:prstGeom prst="straightConnector1">
            <a:avLst/>
          </a:prstGeom>
          <a:noFill/>
          <a:ln w="25400" algn="ctr">
            <a:solidFill>
              <a:srgbClr val="3D60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11" name="Group 10">
            <a:extLst>
              <a:ext uri="{FF2B5EF4-FFF2-40B4-BE49-F238E27FC236}">
                <a16:creationId xmlns:a16="http://schemas.microsoft.com/office/drawing/2014/main" id="{1A7CC570-C4C5-42F4-88DB-4AAB724102E7}"/>
              </a:ext>
            </a:extLst>
          </p:cNvPr>
          <p:cNvGrpSpPr/>
          <p:nvPr/>
        </p:nvGrpSpPr>
        <p:grpSpPr>
          <a:xfrm>
            <a:off x="292027" y="1880153"/>
            <a:ext cx="11706709" cy="3302335"/>
            <a:chOff x="296604" y="3259536"/>
            <a:chExt cx="11706709" cy="3302335"/>
          </a:xfrm>
        </p:grpSpPr>
        <p:pic>
          <p:nvPicPr>
            <p:cNvPr id="12" name="Picture 11">
              <a:extLst>
                <a:ext uri="{FF2B5EF4-FFF2-40B4-BE49-F238E27FC236}">
                  <a16:creationId xmlns:a16="http://schemas.microsoft.com/office/drawing/2014/main" id="{9FFA0661-0EA7-4091-A89B-12CD908B32F2}"/>
                </a:ext>
              </a:extLst>
            </p:cNvPr>
            <p:cNvPicPr>
              <a:picLocks noChangeAspect="1"/>
            </p:cNvPicPr>
            <p:nvPr/>
          </p:nvPicPr>
          <p:blipFill rotWithShape="1">
            <a:blip r:embed="rId3"/>
            <a:srcRect l="50000" t="8470" r="917" b="5891"/>
            <a:stretch/>
          </p:blipFill>
          <p:spPr>
            <a:xfrm>
              <a:off x="296604" y="3259536"/>
              <a:ext cx="6729572" cy="3302335"/>
            </a:xfrm>
            <a:prstGeom prst="rect">
              <a:avLst/>
            </a:prstGeom>
          </p:spPr>
        </p:pic>
        <p:sp>
          <p:nvSpPr>
            <p:cNvPr id="13" name="Rectangle 12">
              <a:extLst>
                <a:ext uri="{FF2B5EF4-FFF2-40B4-BE49-F238E27FC236}">
                  <a16:creationId xmlns:a16="http://schemas.microsoft.com/office/drawing/2014/main" id="{6ED70BE5-A165-4A64-98EA-40CF3E9C7CE5}"/>
                </a:ext>
              </a:extLst>
            </p:cNvPr>
            <p:cNvSpPr/>
            <p:nvPr/>
          </p:nvSpPr>
          <p:spPr>
            <a:xfrm>
              <a:off x="5566478" y="3360337"/>
              <a:ext cx="813732" cy="2838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Left 13">
              <a:extLst>
                <a:ext uri="{FF2B5EF4-FFF2-40B4-BE49-F238E27FC236}">
                  <a16:creationId xmlns:a16="http://schemas.microsoft.com/office/drawing/2014/main" id="{DD850A1F-5889-440F-A663-45082E6023AE}"/>
                </a:ext>
              </a:extLst>
            </p:cNvPr>
            <p:cNvSpPr/>
            <p:nvPr/>
          </p:nvSpPr>
          <p:spPr>
            <a:xfrm rot="3401699">
              <a:off x="5966422" y="4194487"/>
              <a:ext cx="1273806" cy="283822"/>
            </a:xfrm>
            <a:prstGeom prst="leftArrow">
              <a:avLst>
                <a:gd name="adj1" fmla="val 37732"/>
                <a:gd name="adj2" fmla="val 50000"/>
              </a:avLst>
            </a:prstGeom>
            <a:solidFill>
              <a:srgbClr val="FF0000"/>
            </a:solidFill>
            <a:ln>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F16CDA5-6CAF-48ED-A5A8-C1C8DEC7F8EE}"/>
                </a:ext>
              </a:extLst>
            </p:cNvPr>
            <p:cNvSpPr/>
            <p:nvPr/>
          </p:nvSpPr>
          <p:spPr>
            <a:xfrm>
              <a:off x="7117122" y="4175466"/>
              <a:ext cx="4886191" cy="2386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descr="Graphical user interface, text, application, email&#10;&#10;Description automatically generated">
            <a:extLst>
              <a:ext uri="{FF2B5EF4-FFF2-40B4-BE49-F238E27FC236}">
                <a16:creationId xmlns:a16="http://schemas.microsoft.com/office/drawing/2014/main" id="{F82FE1D5-156F-4EE6-A5DC-B3444A5C0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488" y="2955984"/>
            <a:ext cx="4188732" cy="1996792"/>
          </a:xfrm>
          <a:prstGeom prst="rect">
            <a:avLst/>
          </a:prstGeom>
        </p:spPr>
      </p:pic>
      <p:sp>
        <p:nvSpPr>
          <p:cNvPr id="18" name="TextBox 17">
            <a:extLst>
              <a:ext uri="{FF2B5EF4-FFF2-40B4-BE49-F238E27FC236}">
                <a16:creationId xmlns:a16="http://schemas.microsoft.com/office/drawing/2014/main" id="{4749EE97-697B-4D21-9B3A-3D4E0A61C4BE}"/>
              </a:ext>
            </a:extLst>
          </p:cNvPr>
          <p:cNvSpPr txBox="1"/>
          <p:nvPr/>
        </p:nvSpPr>
        <p:spPr>
          <a:xfrm>
            <a:off x="3082423" y="5805448"/>
            <a:ext cx="6096000" cy="369332"/>
          </a:xfrm>
          <a:prstGeom prst="rect">
            <a:avLst/>
          </a:prstGeom>
          <a:noFill/>
        </p:spPr>
        <p:txBody>
          <a:bodyPr wrap="square">
            <a:spAutoFit/>
          </a:bodyPr>
          <a:lstStyle/>
          <a:p>
            <a:r>
              <a:rPr lang="en-GB" dirty="0">
                <a:hlinkClick r:id="rId5"/>
              </a:rPr>
              <a:t>https://www.gmdementiaresources.org.uk/get-in-touch</a:t>
            </a:r>
            <a:r>
              <a:rPr lang="en-GB" dirty="0"/>
              <a:t> </a:t>
            </a:r>
          </a:p>
        </p:txBody>
      </p:sp>
    </p:spTree>
    <p:extLst>
      <p:ext uri="{BB962C8B-B14F-4D97-AF65-F5344CB8AC3E}">
        <p14:creationId xmlns:p14="http://schemas.microsoft.com/office/powerpoint/2010/main" val="586770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3" y="879118"/>
            <a:ext cx="10515600" cy="457200"/>
          </a:xfrm>
        </p:spPr>
        <p:txBody>
          <a:bodyPr>
            <a:normAutofit fontScale="90000"/>
          </a:bodyPr>
          <a:lstStyle/>
          <a:p>
            <a:r>
              <a:rPr lang="en-US" sz="2800" b="1" dirty="0"/>
              <a:t>Now it’s your turn</a:t>
            </a:r>
            <a:endParaRPr lang="en-GB" dirty="0"/>
          </a:p>
        </p:txBody>
      </p:sp>
      <p:cxnSp>
        <p:nvCxnSpPr>
          <p:cNvPr id="38" name="AutoShape 21">
            <a:extLst>
              <a:ext uri="{FF2B5EF4-FFF2-40B4-BE49-F238E27FC236}">
                <a16:creationId xmlns:a16="http://schemas.microsoft.com/office/drawing/2014/main" id="{95639810-D125-4763-AE32-30054D194232}"/>
              </a:ext>
            </a:extLst>
          </p:cNvPr>
          <p:cNvCxnSpPr>
            <a:cxnSpLocks noChangeShapeType="1"/>
          </p:cNvCxnSpPr>
          <p:nvPr/>
        </p:nvCxnSpPr>
        <p:spPr bwMode="auto">
          <a:xfrm>
            <a:off x="388883" y="1563587"/>
            <a:ext cx="11156097" cy="0"/>
          </a:xfrm>
          <a:prstGeom prst="straightConnector1">
            <a:avLst/>
          </a:prstGeom>
          <a:noFill/>
          <a:ln w="25400" algn="ctr">
            <a:solidFill>
              <a:srgbClr val="3D60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3724096"/>
          </a:xfrm>
          <a:prstGeom prst="rect">
            <a:avLst/>
          </a:prstGeom>
          <a:noFill/>
        </p:spPr>
        <p:txBody>
          <a:bodyPr wrap="square" rtlCol="0">
            <a:spAutoFit/>
          </a:bodyPr>
          <a:lstStyle/>
          <a:p>
            <a:pPr algn="l" rtl="0"/>
            <a:endParaRPr lang="en-GB" dirty="0">
              <a:solidFill>
                <a:srgbClr val="0067A5"/>
              </a:solidFill>
              <a:latin typeface="Arial" panose="020B0604020202020204" pitchFamily="34" charset="0"/>
            </a:endParaRPr>
          </a:p>
          <a:p>
            <a:r>
              <a:rPr lang="en-GB" sz="2000" b="1" dirty="0">
                <a:solidFill>
                  <a:srgbClr val="3D6074"/>
                </a:solidFill>
                <a:latin typeface="Arial" panose="020B0604020202020204" pitchFamily="34" charset="0"/>
              </a:rPr>
              <a:t>Take 10 minutes to explore the website yourself and ask us any questions</a:t>
            </a:r>
          </a:p>
          <a:p>
            <a:endParaRPr lang="en-GB" sz="2000" b="1" dirty="0">
              <a:solidFill>
                <a:srgbClr val="3D6074"/>
              </a:solidFill>
              <a:latin typeface="Arial" panose="020B0604020202020204" pitchFamily="34" charset="0"/>
            </a:endParaRPr>
          </a:p>
          <a:p>
            <a:r>
              <a:rPr lang="en-GB" sz="2000" b="1" dirty="0">
                <a:solidFill>
                  <a:srgbClr val="3D6074"/>
                </a:solidFill>
                <a:latin typeface="Arial" panose="020B0604020202020204" pitchFamily="34" charset="0"/>
              </a:rPr>
              <a:t>Your tasks:</a:t>
            </a:r>
          </a:p>
          <a:p>
            <a:endParaRPr lang="en-GB" sz="2000" b="1" dirty="0">
              <a:solidFill>
                <a:srgbClr val="3D6074"/>
              </a:solidFill>
              <a:latin typeface="Arial" panose="020B0604020202020204" pitchFamily="34" charset="0"/>
            </a:endParaRPr>
          </a:p>
          <a:p>
            <a:pPr marL="285750" indent="-285750">
              <a:buFont typeface="Arial" panose="020B0604020202020204" pitchFamily="34" charset="0"/>
              <a:buChar char="•"/>
            </a:pPr>
            <a:r>
              <a:rPr lang="en-GB" sz="2000" dirty="0">
                <a:solidFill>
                  <a:srgbClr val="3D6074"/>
                </a:solidFill>
                <a:latin typeface="Arial" panose="020B0604020202020204" pitchFamily="34" charset="0"/>
              </a:rPr>
              <a:t>You are speaking with a service user who wants to join a leisure activity in Bolton, find what groups are available.</a:t>
            </a:r>
          </a:p>
          <a:p>
            <a:pPr marL="285750" indent="-285750">
              <a:buFont typeface="Arial" panose="020B0604020202020204" pitchFamily="34" charset="0"/>
              <a:buChar char="•"/>
            </a:pPr>
            <a:r>
              <a:rPr lang="en-GB" sz="2000" dirty="0">
                <a:solidFill>
                  <a:srgbClr val="3D6074"/>
                </a:solidFill>
                <a:latin typeface="Arial" panose="020B0604020202020204" pitchFamily="34" charset="0"/>
              </a:rPr>
              <a:t>You’re speaking with a carer who wants to know their rights as a carer when visiting their loved one in hospital, can you download this information to hand to the carer?</a:t>
            </a:r>
          </a:p>
          <a:p>
            <a:pPr marL="285750" indent="-285750">
              <a:buFont typeface="Arial" panose="020B0604020202020204" pitchFamily="34" charset="0"/>
              <a:buChar char="•"/>
            </a:pPr>
            <a:r>
              <a:rPr lang="en-GB" sz="2000" dirty="0">
                <a:solidFill>
                  <a:srgbClr val="3D6074"/>
                </a:solidFill>
                <a:latin typeface="Arial" panose="020B0604020202020204" pitchFamily="34" charset="0"/>
              </a:rPr>
              <a:t>You’re asked about how the pathway is updated and how often this happens, can you find this information?</a:t>
            </a:r>
            <a:endParaRPr lang="en-GB" sz="2000" dirty="0">
              <a:solidFill>
                <a:srgbClr val="0067A5"/>
              </a:solidFill>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
        <p:nvSpPr>
          <p:cNvPr id="5" name="TextBox 4">
            <a:extLst>
              <a:ext uri="{FF2B5EF4-FFF2-40B4-BE49-F238E27FC236}">
                <a16:creationId xmlns:a16="http://schemas.microsoft.com/office/drawing/2014/main" id="{959E2CF6-E37C-40ED-BB96-DB5BE0E18506}"/>
              </a:ext>
            </a:extLst>
          </p:cNvPr>
          <p:cNvSpPr txBox="1"/>
          <p:nvPr/>
        </p:nvSpPr>
        <p:spPr>
          <a:xfrm>
            <a:off x="3553016" y="5772110"/>
            <a:ext cx="4827830" cy="369332"/>
          </a:xfrm>
          <a:prstGeom prst="rect">
            <a:avLst/>
          </a:prstGeom>
          <a:noFill/>
        </p:spPr>
        <p:txBody>
          <a:bodyPr wrap="square" rtlCol="0">
            <a:spAutoFit/>
          </a:bodyPr>
          <a:lstStyle/>
          <a:p>
            <a:r>
              <a:rPr lang="en-GB" dirty="0">
                <a:hlinkClick r:id="rId3"/>
              </a:rPr>
              <a:t>https://www.gmdementiaresources.org.uk/</a:t>
            </a:r>
            <a:endParaRPr lang="en-GB" dirty="0"/>
          </a:p>
        </p:txBody>
      </p:sp>
    </p:spTree>
    <p:extLst>
      <p:ext uri="{BB962C8B-B14F-4D97-AF65-F5344CB8AC3E}">
        <p14:creationId xmlns:p14="http://schemas.microsoft.com/office/powerpoint/2010/main" val="337306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9F7834-640C-4A22-90CC-C080F61BA028}"/>
              </a:ext>
            </a:extLst>
          </p:cNvPr>
          <p:cNvSpPr>
            <a:spLocks noGrp="1"/>
          </p:cNvSpPr>
          <p:nvPr>
            <p:ph type="title"/>
          </p:nvPr>
        </p:nvSpPr>
        <p:spPr>
          <a:xfrm>
            <a:off x="763835" y="1368772"/>
            <a:ext cx="8032156" cy="2824108"/>
          </a:xfrm>
        </p:spPr>
        <p:txBody>
          <a:bodyPr>
            <a:normAutofit fontScale="90000"/>
          </a:bodyPr>
          <a:lstStyle/>
          <a:p>
            <a:r>
              <a:rPr lang="en-GB" sz="3600" b="1" dirty="0"/>
              <a:t>Our ask of you – please promote and use the Pathway in your work areas/teams</a:t>
            </a:r>
            <a:br>
              <a:rPr lang="en-GB" sz="3600" b="1" dirty="0"/>
            </a:br>
            <a:br>
              <a:rPr lang="en-GB" sz="3600" b="1" dirty="0"/>
            </a:br>
            <a:r>
              <a:rPr lang="en-GB" sz="3600" b="1" dirty="0"/>
              <a:t>We have provided materials that you can be printing off and handing out  </a:t>
            </a:r>
            <a:br>
              <a:rPr lang="en-GB" sz="3600" b="1" dirty="0"/>
            </a:br>
            <a:br>
              <a:rPr lang="en-GB" sz="2800" b="1" dirty="0"/>
            </a:br>
            <a:endParaRPr lang="en-GB" sz="2000" b="1" dirty="0"/>
          </a:p>
        </p:txBody>
      </p:sp>
      <p:pic>
        <p:nvPicPr>
          <p:cNvPr id="4" name="Picture 3">
            <a:extLst>
              <a:ext uri="{FF2B5EF4-FFF2-40B4-BE49-F238E27FC236}">
                <a16:creationId xmlns:a16="http://schemas.microsoft.com/office/drawing/2014/main" id="{80AE5AE2-0D1E-41C0-BBD3-48534C1383B7}"/>
              </a:ext>
            </a:extLst>
          </p:cNvPr>
          <p:cNvPicPr>
            <a:picLocks noChangeAspect="1"/>
          </p:cNvPicPr>
          <p:nvPr/>
        </p:nvPicPr>
        <p:blipFill>
          <a:blip r:embed="rId3"/>
          <a:stretch>
            <a:fillRect/>
          </a:stretch>
        </p:blipFill>
        <p:spPr>
          <a:xfrm>
            <a:off x="9162882" y="3116989"/>
            <a:ext cx="2265283" cy="3437795"/>
          </a:xfrm>
          <a:prstGeom prst="rect">
            <a:avLst/>
          </a:prstGeom>
        </p:spPr>
      </p:pic>
    </p:spTree>
    <p:extLst>
      <p:ext uri="{BB962C8B-B14F-4D97-AF65-F5344CB8AC3E}">
        <p14:creationId xmlns:p14="http://schemas.microsoft.com/office/powerpoint/2010/main" val="139157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3" y="879118"/>
            <a:ext cx="10515600" cy="457200"/>
          </a:xfrm>
        </p:spPr>
        <p:txBody>
          <a:bodyPr>
            <a:normAutofit fontScale="90000"/>
          </a:bodyPr>
          <a:lstStyle/>
          <a:p>
            <a:r>
              <a:rPr lang="en-US" b="1" dirty="0"/>
              <a:t>How to contact us in Dementia United</a:t>
            </a:r>
            <a:endParaRPr lang="en-GB" dirty="0"/>
          </a:p>
        </p:txBody>
      </p:sp>
      <p:cxnSp>
        <p:nvCxnSpPr>
          <p:cNvPr id="38" name="AutoShape 21">
            <a:extLst>
              <a:ext uri="{FF2B5EF4-FFF2-40B4-BE49-F238E27FC236}">
                <a16:creationId xmlns:a16="http://schemas.microsoft.com/office/drawing/2014/main" id="{95639810-D125-4763-AE32-30054D194232}"/>
              </a:ext>
            </a:extLst>
          </p:cNvPr>
          <p:cNvCxnSpPr>
            <a:cxnSpLocks noChangeShapeType="1"/>
          </p:cNvCxnSpPr>
          <p:nvPr/>
        </p:nvCxnSpPr>
        <p:spPr bwMode="auto">
          <a:xfrm>
            <a:off x="388883" y="1563587"/>
            <a:ext cx="11156097" cy="0"/>
          </a:xfrm>
          <a:prstGeom prst="straightConnector1">
            <a:avLst/>
          </a:prstGeom>
          <a:noFill/>
          <a:ln w="25400" algn="ctr">
            <a:solidFill>
              <a:srgbClr val="3D60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3046988"/>
          </a:xfrm>
          <a:prstGeom prst="rect">
            <a:avLst/>
          </a:prstGeom>
          <a:noFill/>
        </p:spPr>
        <p:txBody>
          <a:bodyPr wrap="square" rtlCol="0">
            <a:spAutoFit/>
          </a:bodyPr>
          <a:lstStyle/>
          <a:p>
            <a:br>
              <a:rPr lang="en-GB" sz="3200" b="1" dirty="0">
                <a:solidFill>
                  <a:srgbClr val="3D6074"/>
                </a:solidFill>
                <a:latin typeface="Alte Haas Grotesk"/>
              </a:rPr>
            </a:br>
            <a:br>
              <a:rPr lang="en-GB" sz="3200" dirty="0">
                <a:solidFill>
                  <a:srgbClr val="3D6074"/>
                </a:solidFill>
                <a:latin typeface="Alte Haas Grotesk"/>
              </a:rPr>
            </a:br>
            <a:r>
              <a:rPr lang="en-GB" sz="3200" b="1" dirty="0">
                <a:solidFill>
                  <a:srgbClr val="3D6074"/>
                </a:solidFill>
                <a:latin typeface="Alte Haas Grotesk"/>
              </a:rPr>
              <a:t>Thank you</a:t>
            </a:r>
            <a:br>
              <a:rPr lang="en-GB" sz="3200" b="1" dirty="0">
                <a:solidFill>
                  <a:srgbClr val="3D6074"/>
                </a:solidFill>
                <a:latin typeface="Alte Haas Grotesk"/>
              </a:rPr>
            </a:br>
            <a:r>
              <a:rPr lang="en-GB" sz="3200" dirty="0">
                <a:solidFill>
                  <a:srgbClr val="3D6074"/>
                </a:solidFill>
                <a:latin typeface="Alte Haas Grotesk"/>
              </a:rPr>
              <a:t>If you are interested in finding out more get in touch</a:t>
            </a:r>
            <a:br>
              <a:rPr lang="en-GB" sz="3200" dirty="0">
                <a:solidFill>
                  <a:srgbClr val="3D6074"/>
                </a:solidFill>
                <a:latin typeface="Alte Haas Grotesk"/>
              </a:rPr>
            </a:br>
            <a:endParaRPr lang="en-GB" sz="3200" dirty="0">
              <a:solidFill>
                <a:srgbClr val="3D6074"/>
              </a:solidFill>
              <a:latin typeface="Alte Haas Grotesk"/>
            </a:endParaRPr>
          </a:p>
          <a:p>
            <a:r>
              <a:rPr lang="en-GB" sz="3200">
                <a:solidFill>
                  <a:srgbClr val="3D6074"/>
                </a:solidFill>
                <a:latin typeface="Alte Haas Grotesk"/>
              </a:rPr>
              <a:t>Email: gmhscp</a:t>
            </a:r>
            <a:r>
              <a:rPr lang="en-GB" sz="3200" dirty="0">
                <a:solidFill>
                  <a:srgbClr val="3D6074"/>
                </a:solidFill>
                <a:latin typeface="Alte Haas Grotesk"/>
              </a:rPr>
              <a:t>.dementiaunited@nhs.net</a:t>
            </a:r>
          </a:p>
        </p:txBody>
      </p:sp>
    </p:spTree>
    <p:extLst>
      <p:ext uri="{BB962C8B-B14F-4D97-AF65-F5344CB8AC3E}">
        <p14:creationId xmlns:p14="http://schemas.microsoft.com/office/powerpoint/2010/main" val="174884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89878A-6DEF-4C96-B099-2A68BC52BB30}"/>
              </a:ext>
            </a:extLst>
          </p:cNvPr>
          <p:cNvSpPr/>
          <p:nvPr/>
        </p:nvSpPr>
        <p:spPr>
          <a:xfrm>
            <a:off x="453218" y="1706935"/>
            <a:ext cx="8543638" cy="4473147"/>
          </a:xfrm>
          <a:prstGeom prst="roundRect">
            <a:avLst/>
          </a:prstGeom>
          <a:solidFill>
            <a:schemeClr val="bg1">
              <a:alpha val="80000"/>
            </a:schemeClr>
          </a:solidFill>
          <a:ln w="38100">
            <a:solidFill>
              <a:srgbClr val="3E5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10" name="TextBox 9">
            <a:extLst>
              <a:ext uri="{FF2B5EF4-FFF2-40B4-BE49-F238E27FC236}">
                <a16:creationId xmlns:a16="http://schemas.microsoft.com/office/drawing/2014/main" id="{AE43B45A-992F-4A94-A4EC-6194CA90758E}"/>
              </a:ext>
            </a:extLst>
          </p:cNvPr>
          <p:cNvSpPr txBox="1"/>
          <p:nvPr/>
        </p:nvSpPr>
        <p:spPr>
          <a:xfrm>
            <a:off x="872359" y="1785734"/>
            <a:ext cx="7683061" cy="369332"/>
          </a:xfrm>
          <a:prstGeom prst="rect">
            <a:avLst/>
          </a:prstGeom>
          <a:noFill/>
        </p:spPr>
        <p:txBody>
          <a:bodyPr wrap="square" rtlCol="0">
            <a:spAutoFit/>
          </a:bodyPr>
          <a:lstStyle/>
          <a:p>
            <a:pPr algn="ctr"/>
            <a:r>
              <a:rPr lang="en-GB" b="1" dirty="0">
                <a:solidFill>
                  <a:srgbClr val="3E5F73"/>
                </a:solidFill>
              </a:rPr>
              <a:t>Our aims and approach</a:t>
            </a:r>
          </a:p>
        </p:txBody>
      </p:sp>
      <p:grpSp>
        <p:nvGrpSpPr>
          <p:cNvPr id="33" name="Group 32">
            <a:extLst>
              <a:ext uri="{FF2B5EF4-FFF2-40B4-BE49-F238E27FC236}">
                <a16:creationId xmlns:a16="http://schemas.microsoft.com/office/drawing/2014/main" id="{5BE63959-23F3-4C48-8926-31B00938DAA9}"/>
              </a:ext>
            </a:extLst>
          </p:cNvPr>
          <p:cNvGrpSpPr/>
          <p:nvPr/>
        </p:nvGrpSpPr>
        <p:grpSpPr>
          <a:xfrm>
            <a:off x="1022443" y="3360787"/>
            <a:ext cx="7426208" cy="2114019"/>
            <a:chOff x="763504" y="3176737"/>
            <a:chExt cx="7426208" cy="2114019"/>
          </a:xfrm>
        </p:grpSpPr>
        <p:grpSp>
          <p:nvGrpSpPr>
            <p:cNvPr id="11" name="Group 10">
              <a:extLst>
                <a:ext uri="{FF2B5EF4-FFF2-40B4-BE49-F238E27FC236}">
                  <a16:creationId xmlns:a16="http://schemas.microsoft.com/office/drawing/2014/main" id="{BA6BBFE1-F3CF-41E4-87CF-9A1DED0B5CE1}"/>
                </a:ext>
              </a:extLst>
            </p:cNvPr>
            <p:cNvGrpSpPr/>
            <p:nvPr/>
          </p:nvGrpSpPr>
          <p:grpSpPr>
            <a:xfrm>
              <a:off x="763504" y="3633741"/>
              <a:ext cx="7426208" cy="1657015"/>
              <a:chOff x="4271203" y="1105092"/>
              <a:chExt cx="7426208" cy="1657015"/>
            </a:xfrm>
          </p:grpSpPr>
          <p:grpSp>
            <p:nvGrpSpPr>
              <p:cNvPr id="12" name="Group 11">
                <a:extLst>
                  <a:ext uri="{FF2B5EF4-FFF2-40B4-BE49-F238E27FC236}">
                    <a16:creationId xmlns:a16="http://schemas.microsoft.com/office/drawing/2014/main" id="{2A69B425-77B2-4212-902D-5AF575073574}"/>
                  </a:ext>
                </a:extLst>
              </p:cNvPr>
              <p:cNvGrpSpPr/>
              <p:nvPr/>
            </p:nvGrpSpPr>
            <p:grpSpPr>
              <a:xfrm>
                <a:off x="5870078" y="1112080"/>
                <a:ext cx="5827333" cy="1590741"/>
                <a:chOff x="5755505" y="777441"/>
                <a:chExt cx="5827333" cy="1590741"/>
              </a:xfrm>
            </p:grpSpPr>
            <p:sp>
              <p:nvSpPr>
                <p:cNvPr id="15" name="Rectangle 14">
                  <a:extLst>
                    <a:ext uri="{FF2B5EF4-FFF2-40B4-BE49-F238E27FC236}">
                      <a16:creationId xmlns:a16="http://schemas.microsoft.com/office/drawing/2014/main" id="{9017FE5F-4544-4106-AA39-AA8B05AB1308}"/>
                    </a:ext>
                  </a:extLst>
                </p:cNvPr>
                <p:cNvSpPr>
                  <a:spLocks noChangeArrowheads="1"/>
                </p:cNvSpPr>
                <p:nvPr/>
              </p:nvSpPr>
              <p:spPr bwMode="auto">
                <a:xfrm>
                  <a:off x="5755506" y="777441"/>
                  <a:ext cx="5827332" cy="348480"/>
                </a:xfrm>
                <a:prstGeom prst="rect">
                  <a:avLst/>
                </a:prstGeom>
                <a:solidFill>
                  <a:srgbClr val="FFFFFF"/>
                </a:solidFill>
                <a:ln w="41275" algn="ctr">
                  <a:solidFill>
                    <a:srgbClr val="EC008D"/>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3D6074"/>
                      </a:solidFill>
                      <a:effectLst/>
                      <a:latin typeface="Calibri" panose="020F0502020204030204" pitchFamily="34" charset="0"/>
                    </a:rPr>
                    <a:t>Involvement (public, health/social care, voluntary)</a:t>
                  </a:r>
                  <a:endParaRPr kumimoji="0" lang="en-US" altLang="en-US" sz="1800" b="0" i="0" u="none" strike="noStrike" cap="none" normalizeH="0" baseline="0" dirty="0">
                    <a:ln>
                      <a:noFill/>
                    </a:ln>
                    <a:solidFill>
                      <a:srgbClr val="3D6074"/>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2BCA273B-7F72-4C70-B56F-F216394962B1}"/>
                    </a:ext>
                  </a:extLst>
                </p:cNvPr>
                <p:cNvSpPr>
                  <a:spLocks noChangeArrowheads="1"/>
                </p:cNvSpPr>
                <p:nvPr/>
              </p:nvSpPr>
              <p:spPr bwMode="auto">
                <a:xfrm>
                  <a:off x="5755505" y="1247580"/>
                  <a:ext cx="5827333" cy="335511"/>
                </a:xfrm>
                <a:prstGeom prst="rect">
                  <a:avLst/>
                </a:prstGeom>
                <a:solidFill>
                  <a:srgbClr val="FFFFFF"/>
                </a:solidFill>
                <a:ln w="41275" algn="ctr">
                  <a:solidFill>
                    <a:srgbClr val="EC008D"/>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3D6074"/>
                      </a:solidFill>
                      <a:effectLst/>
                      <a:latin typeface="Calibri" panose="020F0502020204030204" pitchFamily="34" charset="0"/>
                    </a:rPr>
                    <a:t>Diversity, inclusion and inequalities</a:t>
                  </a:r>
                  <a:endParaRPr kumimoji="0" lang="en-US" altLang="en-US" sz="1800" b="0" i="0" u="none" strike="noStrike" cap="none" normalizeH="0" baseline="0" dirty="0">
                    <a:ln>
                      <a:noFill/>
                    </a:ln>
                    <a:solidFill>
                      <a:srgbClr val="3D6074"/>
                    </a:solidFill>
                    <a:effectLst/>
                    <a:latin typeface="Arial" panose="020B0604020202020204" pitchFamily="34" charset="0"/>
                  </a:endParaRPr>
                </a:p>
              </p:txBody>
            </p:sp>
            <p:grpSp>
              <p:nvGrpSpPr>
                <p:cNvPr id="17" name="Group 16">
                  <a:extLst>
                    <a:ext uri="{FF2B5EF4-FFF2-40B4-BE49-F238E27FC236}">
                      <a16:creationId xmlns:a16="http://schemas.microsoft.com/office/drawing/2014/main" id="{8BEA84CE-56AC-4CBF-9491-EB6C278CE7E9}"/>
                    </a:ext>
                  </a:extLst>
                </p:cNvPr>
                <p:cNvGrpSpPr/>
                <p:nvPr/>
              </p:nvGrpSpPr>
              <p:grpSpPr>
                <a:xfrm>
                  <a:off x="5814075" y="1696591"/>
                  <a:ext cx="5752115" cy="671591"/>
                  <a:chOff x="5830724" y="1891216"/>
                  <a:chExt cx="5752115" cy="671591"/>
                </a:xfrm>
              </p:grpSpPr>
              <p:sp>
                <p:nvSpPr>
                  <p:cNvPr id="18" name="Rectangle 14">
                    <a:extLst>
                      <a:ext uri="{FF2B5EF4-FFF2-40B4-BE49-F238E27FC236}">
                        <a16:creationId xmlns:a16="http://schemas.microsoft.com/office/drawing/2014/main" id="{07F81601-D1C1-4FBA-8E86-DACE796FD77A}"/>
                      </a:ext>
                    </a:extLst>
                  </p:cNvPr>
                  <p:cNvSpPr>
                    <a:spLocks noChangeArrowheads="1"/>
                  </p:cNvSpPr>
                  <p:nvPr/>
                </p:nvSpPr>
                <p:spPr bwMode="auto">
                  <a:xfrm>
                    <a:off x="5830724" y="1892082"/>
                    <a:ext cx="1359773" cy="670725"/>
                  </a:xfrm>
                  <a:prstGeom prst="rect">
                    <a:avLst/>
                  </a:prstGeom>
                  <a:solidFill>
                    <a:srgbClr val="FFFFFF"/>
                  </a:solidFill>
                  <a:ln w="41275" algn="ctr">
                    <a:solidFill>
                      <a:srgbClr val="DF8238"/>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3D6074"/>
                        </a:solidFill>
                        <a:effectLst/>
                        <a:latin typeface="Calibri" panose="020F0502020204030204" pitchFamily="34" charset="0"/>
                      </a:rPr>
                      <a:t>Connecting services</a:t>
                    </a:r>
                    <a:endParaRPr kumimoji="0" lang="en-US" altLang="en-US" sz="1800" b="0" i="0" u="none" strike="noStrike" cap="none" normalizeH="0" baseline="0" dirty="0">
                      <a:ln>
                        <a:noFill/>
                      </a:ln>
                      <a:solidFill>
                        <a:srgbClr val="3D6074"/>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5CFA3980-680D-44CC-91A2-D92457932C72}"/>
                      </a:ext>
                    </a:extLst>
                  </p:cNvPr>
                  <p:cNvSpPr>
                    <a:spLocks noChangeArrowheads="1"/>
                  </p:cNvSpPr>
                  <p:nvPr/>
                </p:nvSpPr>
                <p:spPr bwMode="auto">
                  <a:xfrm>
                    <a:off x="7280899" y="1892082"/>
                    <a:ext cx="1359773" cy="670725"/>
                  </a:xfrm>
                  <a:prstGeom prst="rect">
                    <a:avLst/>
                  </a:prstGeom>
                  <a:solidFill>
                    <a:srgbClr val="FFFFFF"/>
                  </a:solidFill>
                  <a:ln w="41275" algn="ctr">
                    <a:solidFill>
                      <a:srgbClr val="DF8238"/>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3D6074"/>
                        </a:solidFill>
                        <a:effectLst/>
                        <a:latin typeface="Calibri" panose="020F0502020204030204" pitchFamily="34" charset="0"/>
                      </a:rPr>
                      <a:t>Brain health/Wellbeing</a:t>
                    </a:r>
                    <a:endParaRPr kumimoji="0" lang="en-US" altLang="en-US" sz="1800" b="0" i="0" u="none" strike="noStrike" cap="none" normalizeH="0" baseline="0" dirty="0">
                      <a:ln>
                        <a:noFill/>
                      </a:ln>
                      <a:solidFill>
                        <a:srgbClr val="3D6074"/>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4D227DA7-C077-4152-8808-684BFAD0DAA9}"/>
                      </a:ext>
                    </a:extLst>
                  </p:cNvPr>
                  <p:cNvSpPr>
                    <a:spLocks noChangeArrowheads="1"/>
                  </p:cNvSpPr>
                  <p:nvPr/>
                </p:nvSpPr>
                <p:spPr bwMode="auto">
                  <a:xfrm>
                    <a:off x="8728416" y="1891216"/>
                    <a:ext cx="1388072" cy="670725"/>
                  </a:xfrm>
                  <a:prstGeom prst="rect">
                    <a:avLst/>
                  </a:prstGeom>
                  <a:solidFill>
                    <a:srgbClr val="FFFFFF"/>
                  </a:solidFill>
                  <a:ln w="41275" algn="ctr">
                    <a:solidFill>
                      <a:srgbClr val="DF8238"/>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3D6074"/>
                        </a:solidFill>
                        <a:effectLst/>
                        <a:latin typeface="Calibri" panose="020F0502020204030204" pitchFamily="34" charset="0"/>
                      </a:rPr>
                      <a:t>Research</a:t>
                    </a:r>
                    <a:endParaRPr kumimoji="0" lang="en-US" altLang="en-US" sz="1800" b="0" i="0" u="none" strike="noStrike" cap="none" normalizeH="0" baseline="0" dirty="0">
                      <a:ln>
                        <a:noFill/>
                      </a:ln>
                      <a:solidFill>
                        <a:srgbClr val="3D6074"/>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AF95CEF1-64D8-41E0-B07E-4CFDE51A38DF}"/>
                      </a:ext>
                    </a:extLst>
                  </p:cNvPr>
                  <p:cNvSpPr>
                    <a:spLocks noChangeArrowheads="1"/>
                  </p:cNvSpPr>
                  <p:nvPr/>
                </p:nvSpPr>
                <p:spPr bwMode="auto">
                  <a:xfrm>
                    <a:off x="10201939" y="1894492"/>
                    <a:ext cx="1380900" cy="667449"/>
                  </a:xfrm>
                  <a:prstGeom prst="rect">
                    <a:avLst/>
                  </a:prstGeom>
                  <a:solidFill>
                    <a:srgbClr val="FFFFFF"/>
                  </a:solidFill>
                  <a:ln w="41275" algn="ctr">
                    <a:solidFill>
                      <a:srgbClr val="DF8238"/>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3D6074"/>
                        </a:solidFill>
                        <a:effectLst/>
                        <a:latin typeface="Calibri" panose="020F0502020204030204" pitchFamily="34" charset="0"/>
                      </a:rPr>
                      <a:t>Education and training</a:t>
                    </a:r>
                    <a:endParaRPr kumimoji="0" lang="en-US" altLang="en-US" sz="1800" b="0" i="0" u="none" strike="noStrike" cap="none" normalizeH="0" baseline="0" dirty="0">
                      <a:ln>
                        <a:noFill/>
                      </a:ln>
                      <a:solidFill>
                        <a:srgbClr val="3D6074"/>
                      </a:solidFill>
                      <a:effectLst/>
                      <a:latin typeface="Arial" panose="020B0604020202020204" pitchFamily="34" charset="0"/>
                    </a:endParaRPr>
                  </a:p>
                </p:txBody>
              </p:sp>
            </p:grpSp>
          </p:grpSp>
          <p:sp>
            <p:nvSpPr>
              <p:cNvPr id="13" name="Hexagon 12">
                <a:extLst>
                  <a:ext uri="{FF2B5EF4-FFF2-40B4-BE49-F238E27FC236}">
                    <a16:creationId xmlns:a16="http://schemas.microsoft.com/office/drawing/2014/main" id="{2FBC84F8-38BD-4DE6-A399-8F3514FCE17E}"/>
                  </a:ext>
                </a:extLst>
              </p:cNvPr>
              <p:cNvSpPr/>
              <p:nvPr/>
            </p:nvSpPr>
            <p:spPr>
              <a:xfrm>
                <a:off x="4271203" y="1105092"/>
                <a:ext cx="1481846" cy="758441"/>
              </a:xfrm>
              <a:prstGeom prst="hexagon">
                <a:avLst/>
              </a:prstGeom>
              <a:solidFill>
                <a:schemeClr val="bg1"/>
              </a:solidFill>
              <a:ln w="38100">
                <a:solidFill>
                  <a:srgbClr val="00A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3E5F73"/>
                    </a:solidFill>
                  </a:rPr>
                  <a:t>Communication</a:t>
                </a:r>
              </a:p>
            </p:txBody>
          </p:sp>
          <p:sp>
            <p:nvSpPr>
              <p:cNvPr id="14" name="Hexagon 13">
                <a:extLst>
                  <a:ext uri="{FF2B5EF4-FFF2-40B4-BE49-F238E27FC236}">
                    <a16:creationId xmlns:a16="http://schemas.microsoft.com/office/drawing/2014/main" id="{087BD7F9-C2A3-4787-8136-82A1017100D5}"/>
                  </a:ext>
                </a:extLst>
              </p:cNvPr>
              <p:cNvSpPr/>
              <p:nvPr/>
            </p:nvSpPr>
            <p:spPr>
              <a:xfrm>
                <a:off x="4271203" y="2003666"/>
                <a:ext cx="1511131" cy="758441"/>
              </a:xfrm>
              <a:prstGeom prst="hexagon">
                <a:avLst/>
              </a:prstGeom>
              <a:solidFill>
                <a:schemeClr val="bg1"/>
              </a:solidFill>
              <a:ln w="38100">
                <a:solidFill>
                  <a:srgbClr val="00A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3E5F73"/>
                    </a:solidFill>
                  </a:rPr>
                  <a:t>Data/ evaluation</a:t>
                </a:r>
              </a:p>
            </p:txBody>
          </p:sp>
        </p:grpSp>
        <p:grpSp>
          <p:nvGrpSpPr>
            <p:cNvPr id="22" name="Group 21">
              <a:extLst>
                <a:ext uri="{FF2B5EF4-FFF2-40B4-BE49-F238E27FC236}">
                  <a16:creationId xmlns:a16="http://schemas.microsoft.com/office/drawing/2014/main" id="{6278B067-A3E5-412D-97B0-2C90A9A719DA}"/>
                </a:ext>
              </a:extLst>
            </p:cNvPr>
            <p:cNvGrpSpPr/>
            <p:nvPr/>
          </p:nvGrpSpPr>
          <p:grpSpPr>
            <a:xfrm>
              <a:off x="2785527" y="3176737"/>
              <a:ext cx="4718107" cy="266285"/>
              <a:chOff x="6017489" y="475003"/>
              <a:chExt cx="4718107" cy="266285"/>
            </a:xfrm>
          </p:grpSpPr>
          <p:sp>
            <p:nvSpPr>
              <p:cNvPr id="23" name="Rectangle 22">
                <a:extLst>
                  <a:ext uri="{FF2B5EF4-FFF2-40B4-BE49-F238E27FC236}">
                    <a16:creationId xmlns:a16="http://schemas.microsoft.com/office/drawing/2014/main" id="{4848E8B0-962D-43D8-8E9B-9CE743A0D507}"/>
                  </a:ext>
                </a:extLst>
              </p:cNvPr>
              <p:cNvSpPr/>
              <p:nvPr/>
            </p:nvSpPr>
            <p:spPr>
              <a:xfrm>
                <a:off x="6017489" y="475003"/>
                <a:ext cx="1373064" cy="258054"/>
              </a:xfrm>
              <a:prstGeom prst="rect">
                <a:avLst/>
              </a:prstGeom>
              <a:solidFill>
                <a:schemeClr val="bg1"/>
              </a:solidFill>
              <a:ln w="38100">
                <a:solidFill>
                  <a:srgbClr val="00A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3E5F73"/>
                    </a:solidFill>
                  </a:rPr>
                  <a:t>Operations</a:t>
                </a:r>
              </a:p>
            </p:txBody>
          </p:sp>
          <p:sp>
            <p:nvSpPr>
              <p:cNvPr id="24" name="Rectangle 23">
                <a:extLst>
                  <a:ext uri="{FF2B5EF4-FFF2-40B4-BE49-F238E27FC236}">
                    <a16:creationId xmlns:a16="http://schemas.microsoft.com/office/drawing/2014/main" id="{DFEB81CA-DE6B-48BA-B72B-B08DA6DF8769}"/>
                  </a:ext>
                </a:extLst>
              </p:cNvPr>
              <p:cNvSpPr/>
              <p:nvPr/>
            </p:nvSpPr>
            <p:spPr>
              <a:xfrm>
                <a:off x="7519688" y="475003"/>
                <a:ext cx="1713709" cy="258054"/>
              </a:xfrm>
              <a:prstGeom prst="rect">
                <a:avLst/>
              </a:prstGeom>
              <a:solidFill>
                <a:schemeClr val="bg1"/>
              </a:solidFill>
              <a:ln w="38100">
                <a:solidFill>
                  <a:srgbClr val="EC0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3E5F73"/>
                    </a:solidFill>
                  </a:rPr>
                  <a:t>Cross-cutting themes</a:t>
                </a:r>
              </a:p>
            </p:txBody>
          </p:sp>
          <p:sp>
            <p:nvSpPr>
              <p:cNvPr id="25" name="Rectangle 24">
                <a:extLst>
                  <a:ext uri="{FF2B5EF4-FFF2-40B4-BE49-F238E27FC236}">
                    <a16:creationId xmlns:a16="http://schemas.microsoft.com/office/drawing/2014/main" id="{A9C27CB6-690C-4754-95BD-04C6DB51D061}"/>
                  </a:ext>
                </a:extLst>
              </p:cNvPr>
              <p:cNvSpPr/>
              <p:nvPr/>
            </p:nvSpPr>
            <p:spPr>
              <a:xfrm>
                <a:off x="9362532" y="483234"/>
                <a:ext cx="1373064" cy="258054"/>
              </a:xfrm>
              <a:prstGeom prst="rect">
                <a:avLst/>
              </a:prstGeom>
              <a:solidFill>
                <a:schemeClr val="bg1"/>
              </a:solidFill>
              <a:ln w="38100">
                <a:solidFill>
                  <a:srgbClr val="DF8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3E5F73"/>
                    </a:solidFill>
                  </a:rPr>
                  <a:t>Priority areas</a:t>
                </a:r>
              </a:p>
            </p:txBody>
          </p:sp>
        </p:grpSp>
      </p:grpSp>
      <p:sp>
        <p:nvSpPr>
          <p:cNvPr id="26" name="TextBox 25">
            <a:extLst>
              <a:ext uri="{FF2B5EF4-FFF2-40B4-BE49-F238E27FC236}">
                <a16:creationId xmlns:a16="http://schemas.microsoft.com/office/drawing/2014/main" id="{BADE7574-140A-4D71-88A5-6E692357D041}"/>
              </a:ext>
            </a:extLst>
          </p:cNvPr>
          <p:cNvSpPr txBox="1"/>
          <p:nvPr/>
        </p:nvSpPr>
        <p:spPr>
          <a:xfrm>
            <a:off x="567501" y="2220540"/>
            <a:ext cx="8334643" cy="923330"/>
          </a:xfrm>
          <a:prstGeom prst="rect">
            <a:avLst/>
          </a:prstGeom>
          <a:noFill/>
        </p:spPr>
        <p:txBody>
          <a:bodyPr wrap="square" rtlCol="0">
            <a:spAutoFit/>
          </a:bodyPr>
          <a:lstStyle/>
          <a:p>
            <a:pPr algn="ctr"/>
            <a:r>
              <a:rPr lang="en-GB" b="1" i="0" dirty="0">
                <a:solidFill>
                  <a:srgbClr val="3D6074"/>
                </a:solidFill>
                <a:effectLst/>
              </a:rPr>
              <a:t>We’re working towards improving the quality of life for people living with dementia or caring for someone who has dementia, supporting people to live as independently as possible and providing access to services when needed</a:t>
            </a:r>
            <a:endParaRPr lang="en-GB" b="1" dirty="0">
              <a:solidFill>
                <a:srgbClr val="3D6074"/>
              </a:solidFill>
            </a:endParaRPr>
          </a:p>
        </p:txBody>
      </p:sp>
      <p:sp>
        <p:nvSpPr>
          <p:cNvPr id="27" name="TextBox 26">
            <a:extLst>
              <a:ext uri="{FF2B5EF4-FFF2-40B4-BE49-F238E27FC236}">
                <a16:creationId xmlns:a16="http://schemas.microsoft.com/office/drawing/2014/main" id="{116657D4-A2FA-417A-BBA2-8BD9E63FE537}"/>
              </a:ext>
            </a:extLst>
          </p:cNvPr>
          <p:cNvSpPr txBox="1"/>
          <p:nvPr/>
        </p:nvSpPr>
        <p:spPr>
          <a:xfrm>
            <a:off x="3580248" y="5618796"/>
            <a:ext cx="5321896" cy="369332"/>
          </a:xfrm>
          <a:prstGeom prst="rect">
            <a:avLst/>
          </a:prstGeom>
          <a:noFill/>
        </p:spPr>
        <p:txBody>
          <a:bodyPr wrap="square" rtlCol="0">
            <a:spAutoFit/>
          </a:bodyPr>
          <a:lstStyle/>
          <a:p>
            <a:r>
              <a:rPr lang="en-GB" dirty="0">
                <a:hlinkClick r:id="rId3"/>
              </a:rPr>
              <a:t>Dementia United | GMHSC (dementia-united.org.uk)</a:t>
            </a:r>
            <a:endParaRPr lang="en-GB" dirty="0"/>
          </a:p>
        </p:txBody>
      </p:sp>
      <p:grpSp>
        <p:nvGrpSpPr>
          <p:cNvPr id="28" name="Group 27">
            <a:extLst>
              <a:ext uri="{FF2B5EF4-FFF2-40B4-BE49-F238E27FC236}">
                <a16:creationId xmlns:a16="http://schemas.microsoft.com/office/drawing/2014/main" id="{BF60CC35-0BBC-495F-B3C4-D87C3B6EE80E}"/>
              </a:ext>
            </a:extLst>
          </p:cNvPr>
          <p:cNvGrpSpPr/>
          <p:nvPr/>
        </p:nvGrpSpPr>
        <p:grpSpPr>
          <a:xfrm>
            <a:off x="155770" y="140138"/>
            <a:ext cx="3813236" cy="723640"/>
            <a:chOff x="147782" y="203200"/>
            <a:chExt cx="3878984" cy="581563"/>
          </a:xfrm>
        </p:grpSpPr>
        <p:sp>
          <p:nvSpPr>
            <p:cNvPr id="29" name="Rectangle: Rounded Corners 28">
              <a:extLst>
                <a:ext uri="{FF2B5EF4-FFF2-40B4-BE49-F238E27FC236}">
                  <a16:creationId xmlns:a16="http://schemas.microsoft.com/office/drawing/2014/main" id="{DFC099CE-2BE0-404B-97E1-60A0B87F8C50}"/>
                </a:ext>
              </a:extLst>
            </p:cNvPr>
            <p:cNvSpPr/>
            <p:nvPr/>
          </p:nvSpPr>
          <p:spPr>
            <a:xfrm>
              <a:off x="147782" y="203200"/>
              <a:ext cx="2589276" cy="572655"/>
            </a:xfrm>
            <a:prstGeom prst="roundRect">
              <a:avLst/>
            </a:prstGeom>
            <a:solidFill>
              <a:schemeClr val="bg1">
                <a:alpha val="9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EFEB3298-666B-42CA-8160-E2DDA2E551C5}"/>
                </a:ext>
              </a:extLst>
            </p:cNvPr>
            <p:cNvSpPr txBox="1"/>
            <p:nvPr/>
          </p:nvSpPr>
          <p:spPr>
            <a:xfrm>
              <a:off x="156730" y="413740"/>
              <a:ext cx="3870036" cy="371023"/>
            </a:xfrm>
            <a:prstGeom prst="rect">
              <a:avLst/>
            </a:prstGeom>
            <a:noFill/>
            <a:ln>
              <a:noFill/>
            </a:ln>
          </p:spPr>
          <p:txBody>
            <a:bodyPr wrap="square" rtlCol="0">
              <a:spAutoFit/>
            </a:bodyPr>
            <a:lstStyle/>
            <a:p>
              <a:pPr algn="ctr"/>
              <a:r>
                <a:rPr lang="en-GB" sz="2400" b="1" dirty="0">
                  <a:solidFill>
                    <a:srgbClr val="3E5F73"/>
                  </a:solidFill>
                </a:rPr>
                <a:t>We are Dementia United</a:t>
              </a:r>
            </a:p>
          </p:txBody>
        </p:sp>
      </p:grpSp>
      <p:sp>
        <p:nvSpPr>
          <p:cNvPr id="32" name="Rectangle: Rounded Corners 31">
            <a:extLst>
              <a:ext uri="{FF2B5EF4-FFF2-40B4-BE49-F238E27FC236}">
                <a16:creationId xmlns:a16="http://schemas.microsoft.com/office/drawing/2014/main" id="{02A82342-2B98-4A41-83EC-DB7FDA339C0B}"/>
              </a:ext>
            </a:extLst>
          </p:cNvPr>
          <p:cNvSpPr/>
          <p:nvPr/>
        </p:nvSpPr>
        <p:spPr>
          <a:xfrm>
            <a:off x="9303071" y="1933903"/>
            <a:ext cx="2657701" cy="4330263"/>
          </a:xfrm>
          <a:prstGeom prst="roundRect">
            <a:avLst/>
          </a:prstGeom>
          <a:solidFill>
            <a:schemeClr val="bg1">
              <a:alpha val="80000"/>
            </a:schemeClr>
          </a:solidFill>
          <a:ln w="38100">
            <a:solidFill>
              <a:srgbClr val="3E5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0" u="none" strike="noStrike" dirty="0">
                <a:solidFill>
                  <a:srgbClr val="3E5F73"/>
                </a:solidFill>
                <a:effectLst/>
              </a:rPr>
              <a:t>A strength of this programme continues to be building networks and bringing  partners/stakeholders together to work in collaboration. Another, is ensuring the voice of lived experience is a thread weaving all this work together.</a:t>
            </a:r>
            <a:endParaRPr lang="en-GB" b="1" dirty="0">
              <a:solidFill>
                <a:srgbClr val="3E5F73"/>
              </a:solidFill>
            </a:endParaRPr>
          </a:p>
        </p:txBody>
      </p:sp>
    </p:spTree>
    <p:extLst>
      <p:ext uri="{BB962C8B-B14F-4D97-AF65-F5344CB8AC3E}">
        <p14:creationId xmlns:p14="http://schemas.microsoft.com/office/powerpoint/2010/main" val="301733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28131E1E-9D53-480D-A091-B6A82E60AF00}"/>
              </a:ext>
            </a:extLst>
          </p:cNvPr>
          <p:cNvSpPr>
            <a:spLocks noGrp="1"/>
          </p:cNvSpPr>
          <p:nvPr>
            <p:ph type="title"/>
          </p:nvPr>
        </p:nvSpPr>
        <p:spPr>
          <a:xfrm>
            <a:off x="338857" y="275067"/>
            <a:ext cx="10515600" cy="519545"/>
          </a:xfrm>
        </p:spPr>
        <p:txBody>
          <a:bodyPr/>
          <a:lstStyle/>
          <a:p>
            <a:r>
              <a:rPr lang="en-US" u="sng" dirty="0">
                <a:solidFill>
                  <a:srgbClr val="3D6074"/>
                </a:solidFill>
              </a:rPr>
              <a:t>History and development of the dementia care pathway</a:t>
            </a:r>
          </a:p>
        </p:txBody>
      </p:sp>
      <p:grpSp>
        <p:nvGrpSpPr>
          <p:cNvPr id="27" name="Group 26">
            <a:extLst>
              <a:ext uri="{FF2B5EF4-FFF2-40B4-BE49-F238E27FC236}">
                <a16:creationId xmlns:a16="http://schemas.microsoft.com/office/drawing/2014/main" id="{4C91A08D-BB92-4FB1-B8C1-9B416C58C242}"/>
              </a:ext>
            </a:extLst>
          </p:cNvPr>
          <p:cNvGrpSpPr/>
          <p:nvPr/>
        </p:nvGrpSpPr>
        <p:grpSpPr>
          <a:xfrm>
            <a:off x="1127423" y="985385"/>
            <a:ext cx="8865100" cy="5494482"/>
            <a:chOff x="124287" y="1269164"/>
            <a:chExt cx="8865100" cy="5494482"/>
          </a:xfrm>
        </p:grpSpPr>
        <p:grpSp>
          <p:nvGrpSpPr>
            <p:cNvPr id="28" name="Group 27">
              <a:extLst>
                <a:ext uri="{FF2B5EF4-FFF2-40B4-BE49-F238E27FC236}">
                  <a16:creationId xmlns:a16="http://schemas.microsoft.com/office/drawing/2014/main" id="{6505BAF1-73D4-4B8B-8EB5-B5D29A993941}"/>
                </a:ext>
              </a:extLst>
            </p:cNvPr>
            <p:cNvGrpSpPr/>
            <p:nvPr/>
          </p:nvGrpSpPr>
          <p:grpSpPr>
            <a:xfrm>
              <a:off x="124287" y="1732184"/>
              <a:ext cx="8865100" cy="5031462"/>
              <a:chOff x="68871" y="1667532"/>
              <a:chExt cx="8865100" cy="5031462"/>
            </a:xfrm>
          </p:grpSpPr>
          <p:cxnSp>
            <p:nvCxnSpPr>
              <p:cNvPr id="32" name="Straight Connector 31">
                <a:extLst>
                  <a:ext uri="{FF2B5EF4-FFF2-40B4-BE49-F238E27FC236}">
                    <a16:creationId xmlns:a16="http://schemas.microsoft.com/office/drawing/2014/main" id="{A81CB314-53C6-4646-8AD4-E5708D32CFBC}"/>
                  </a:ext>
                </a:extLst>
              </p:cNvPr>
              <p:cNvCxnSpPr>
                <a:cxnSpLocks/>
              </p:cNvCxnSpPr>
              <p:nvPr/>
            </p:nvCxnSpPr>
            <p:spPr bwMode="auto">
              <a:xfrm flipV="1">
                <a:off x="7821390" y="4074138"/>
                <a:ext cx="0" cy="1190589"/>
              </a:xfrm>
              <a:prstGeom prst="line">
                <a:avLst/>
              </a:prstGeom>
              <a:ln w="28575">
                <a:solidFill>
                  <a:srgbClr val="4C758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392B0E0-DFE4-4FB1-A51F-3EFFC63782CF}"/>
                  </a:ext>
                </a:extLst>
              </p:cNvPr>
              <p:cNvCxnSpPr/>
              <p:nvPr/>
            </p:nvCxnSpPr>
            <p:spPr bwMode="auto">
              <a:xfrm flipV="1">
                <a:off x="855408" y="2409848"/>
                <a:ext cx="0" cy="258201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Rounded Rectangle 20">
                <a:extLst>
                  <a:ext uri="{FF2B5EF4-FFF2-40B4-BE49-F238E27FC236}">
                    <a16:creationId xmlns:a16="http://schemas.microsoft.com/office/drawing/2014/main" id="{87C2EA68-6EDA-46B4-9845-53187460D5EF}"/>
                  </a:ext>
                </a:extLst>
              </p:cNvPr>
              <p:cNvSpPr/>
              <p:nvPr/>
            </p:nvSpPr>
            <p:spPr bwMode="auto">
              <a:xfrm>
                <a:off x="68871" y="1670080"/>
                <a:ext cx="2357857" cy="990063"/>
              </a:xfrm>
              <a:prstGeom prst="roundRect">
                <a:avLst/>
              </a:prstGeom>
              <a:solidFill>
                <a:srgbClr val="00A5B2"/>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1400" b="1" dirty="0"/>
                  <a:t>Greater Manchester Dementia United business case</a:t>
                </a:r>
              </a:p>
            </p:txBody>
          </p:sp>
          <p:cxnSp>
            <p:nvCxnSpPr>
              <p:cNvPr id="35" name="Straight Connector 34">
                <a:extLst>
                  <a:ext uri="{FF2B5EF4-FFF2-40B4-BE49-F238E27FC236}">
                    <a16:creationId xmlns:a16="http://schemas.microsoft.com/office/drawing/2014/main" id="{7FA0214C-4AEC-415D-BF0A-F410383F8C3A}"/>
                  </a:ext>
                </a:extLst>
              </p:cNvPr>
              <p:cNvCxnSpPr/>
              <p:nvPr/>
            </p:nvCxnSpPr>
            <p:spPr bwMode="auto">
              <a:xfrm flipV="1">
                <a:off x="2127896" y="3901129"/>
                <a:ext cx="0" cy="113539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6" name="Rounded Rectangle 23">
                <a:extLst>
                  <a:ext uri="{FF2B5EF4-FFF2-40B4-BE49-F238E27FC236}">
                    <a16:creationId xmlns:a16="http://schemas.microsoft.com/office/drawing/2014/main" id="{935B1FE3-D23B-4FBB-BCAD-444A80A06403}"/>
                  </a:ext>
                </a:extLst>
              </p:cNvPr>
              <p:cNvSpPr/>
              <p:nvPr/>
            </p:nvSpPr>
            <p:spPr bwMode="auto">
              <a:xfrm>
                <a:off x="1120362" y="3032225"/>
                <a:ext cx="1995742" cy="1289585"/>
              </a:xfrm>
              <a:prstGeom prst="roundRect">
                <a:avLst/>
              </a:prstGeom>
              <a:solidFill>
                <a:srgbClr val="00A5B2"/>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1400" b="1" dirty="0"/>
                  <a:t>Dementia United programme identified Key Focus Areas - Post Diagnostic support </a:t>
                </a:r>
              </a:p>
            </p:txBody>
          </p:sp>
          <p:cxnSp>
            <p:nvCxnSpPr>
              <p:cNvPr id="37" name="Straight Connector 36">
                <a:extLst>
                  <a:ext uri="{FF2B5EF4-FFF2-40B4-BE49-F238E27FC236}">
                    <a16:creationId xmlns:a16="http://schemas.microsoft.com/office/drawing/2014/main" id="{C278AA1A-5CBD-4A33-9DFD-635AFA9C8724}"/>
                  </a:ext>
                </a:extLst>
              </p:cNvPr>
              <p:cNvCxnSpPr/>
              <p:nvPr/>
            </p:nvCxnSpPr>
            <p:spPr bwMode="auto">
              <a:xfrm flipV="1">
                <a:off x="3615216" y="2455573"/>
                <a:ext cx="0" cy="253628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2" name="Rounded Rectangle 9">
                <a:extLst>
                  <a:ext uri="{FF2B5EF4-FFF2-40B4-BE49-F238E27FC236}">
                    <a16:creationId xmlns:a16="http://schemas.microsoft.com/office/drawing/2014/main" id="{610189FF-C74D-4B4D-8E69-16950A20E83C}"/>
                  </a:ext>
                </a:extLst>
              </p:cNvPr>
              <p:cNvSpPr/>
              <p:nvPr/>
            </p:nvSpPr>
            <p:spPr bwMode="auto">
              <a:xfrm>
                <a:off x="2624076" y="1667532"/>
                <a:ext cx="2628826" cy="1254221"/>
              </a:xfrm>
              <a:prstGeom prst="roundRect">
                <a:avLst/>
              </a:prstGeom>
              <a:solidFill>
                <a:srgbClr val="00A5B2"/>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1400" b="1" dirty="0"/>
                  <a:t>Post Diagnostic Support Task and Finish group, wider engagement/co-production to develop a draft version</a:t>
                </a:r>
              </a:p>
            </p:txBody>
          </p:sp>
          <p:cxnSp>
            <p:nvCxnSpPr>
              <p:cNvPr id="63" name="Straight Connector 62">
                <a:extLst>
                  <a:ext uri="{FF2B5EF4-FFF2-40B4-BE49-F238E27FC236}">
                    <a16:creationId xmlns:a16="http://schemas.microsoft.com/office/drawing/2014/main" id="{D7A478F9-A8E4-46E3-B2AE-D58378ED1CAC}"/>
                  </a:ext>
                </a:extLst>
              </p:cNvPr>
              <p:cNvCxnSpPr/>
              <p:nvPr/>
            </p:nvCxnSpPr>
            <p:spPr bwMode="auto">
              <a:xfrm flipV="1">
                <a:off x="5027875" y="4283529"/>
                <a:ext cx="0" cy="81523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4" name="Rounded Rectangle 16">
                <a:extLst>
                  <a:ext uri="{FF2B5EF4-FFF2-40B4-BE49-F238E27FC236}">
                    <a16:creationId xmlns:a16="http://schemas.microsoft.com/office/drawing/2014/main" id="{4C193B47-5825-486D-82C2-F89C28AEEB87}"/>
                  </a:ext>
                </a:extLst>
              </p:cNvPr>
              <p:cNvSpPr/>
              <p:nvPr/>
            </p:nvSpPr>
            <p:spPr bwMode="auto">
              <a:xfrm>
                <a:off x="3952647" y="3073743"/>
                <a:ext cx="2150457" cy="1254223"/>
              </a:xfrm>
              <a:prstGeom prst="roundRect">
                <a:avLst/>
              </a:prstGeom>
              <a:solidFill>
                <a:srgbClr val="00A5B2"/>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1400" b="1" dirty="0"/>
                  <a:t>Feedback workshops in localities and survey with people affected by dementia</a:t>
                </a:r>
              </a:p>
            </p:txBody>
          </p:sp>
          <p:cxnSp>
            <p:nvCxnSpPr>
              <p:cNvPr id="65" name="Straight Connector 64">
                <a:extLst>
                  <a:ext uri="{FF2B5EF4-FFF2-40B4-BE49-F238E27FC236}">
                    <a16:creationId xmlns:a16="http://schemas.microsoft.com/office/drawing/2014/main" id="{9DE13B00-9530-47A5-A3C5-5BECF7DE1555}"/>
                  </a:ext>
                </a:extLst>
              </p:cNvPr>
              <p:cNvCxnSpPr/>
              <p:nvPr/>
            </p:nvCxnSpPr>
            <p:spPr bwMode="auto">
              <a:xfrm flipV="1">
                <a:off x="6542053" y="2562475"/>
                <a:ext cx="0" cy="253628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6" name="Rounded Rectangle 20">
                <a:extLst>
                  <a:ext uri="{FF2B5EF4-FFF2-40B4-BE49-F238E27FC236}">
                    <a16:creationId xmlns:a16="http://schemas.microsoft.com/office/drawing/2014/main" id="{9FBBF1BA-8B67-4154-B152-0177E44F98EC}"/>
                  </a:ext>
                </a:extLst>
              </p:cNvPr>
              <p:cNvSpPr/>
              <p:nvPr/>
            </p:nvSpPr>
            <p:spPr bwMode="auto">
              <a:xfrm>
                <a:off x="5373957" y="1668839"/>
                <a:ext cx="2558776" cy="992544"/>
              </a:xfrm>
              <a:prstGeom prst="roundRect">
                <a:avLst/>
              </a:prstGeom>
              <a:solidFill>
                <a:srgbClr val="00A5B2"/>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1400" b="1" dirty="0"/>
                  <a:t>Feedback on Pathway standards from 10 localities and wider GM programmes</a:t>
                </a:r>
              </a:p>
            </p:txBody>
          </p:sp>
          <p:sp>
            <p:nvSpPr>
              <p:cNvPr id="67" name="Rounded Rectangle 20">
                <a:extLst>
                  <a:ext uri="{FF2B5EF4-FFF2-40B4-BE49-F238E27FC236}">
                    <a16:creationId xmlns:a16="http://schemas.microsoft.com/office/drawing/2014/main" id="{51CCF5B3-DDDF-4826-9FAA-1D59D5AE4AD4}"/>
                  </a:ext>
                </a:extLst>
              </p:cNvPr>
              <p:cNvSpPr/>
              <p:nvPr/>
            </p:nvSpPr>
            <p:spPr bwMode="auto">
              <a:xfrm>
                <a:off x="6766429" y="3073743"/>
                <a:ext cx="2167542" cy="992544"/>
              </a:xfrm>
              <a:prstGeom prst="roundRect">
                <a:avLst/>
              </a:prstGeom>
              <a:solidFill>
                <a:srgbClr val="DF8238"/>
              </a:solidFill>
              <a:ln>
                <a:solidFill>
                  <a:srgbClr val="4C7588"/>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1400" b="1" dirty="0"/>
                  <a:t>Commissioned Radical to develop a digital version</a:t>
                </a:r>
              </a:p>
            </p:txBody>
          </p:sp>
          <p:grpSp>
            <p:nvGrpSpPr>
              <p:cNvPr id="68" name="Group 67">
                <a:extLst>
                  <a:ext uri="{FF2B5EF4-FFF2-40B4-BE49-F238E27FC236}">
                    <a16:creationId xmlns:a16="http://schemas.microsoft.com/office/drawing/2014/main" id="{02D5D6B2-D23A-4120-9F80-0BB24D440BD4}"/>
                  </a:ext>
                </a:extLst>
              </p:cNvPr>
              <p:cNvGrpSpPr/>
              <p:nvPr/>
            </p:nvGrpSpPr>
            <p:grpSpPr>
              <a:xfrm>
                <a:off x="514208" y="4513920"/>
                <a:ext cx="8394143" cy="2185074"/>
                <a:chOff x="923124" y="4446259"/>
                <a:chExt cx="8394143" cy="2185074"/>
              </a:xfrm>
            </p:grpSpPr>
            <p:sp>
              <p:nvSpPr>
                <p:cNvPr id="70" name="Right Arrow 4">
                  <a:extLst>
                    <a:ext uri="{FF2B5EF4-FFF2-40B4-BE49-F238E27FC236}">
                      <a16:creationId xmlns:a16="http://schemas.microsoft.com/office/drawing/2014/main" id="{6C5FBA39-A336-4799-A6AE-1E974AAE6659}"/>
                    </a:ext>
                  </a:extLst>
                </p:cNvPr>
                <p:cNvSpPr/>
                <p:nvPr/>
              </p:nvSpPr>
              <p:spPr bwMode="auto">
                <a:xfrm>
                  <a:off x="923124" y="4452021"/>
                  <a:ext cx="1179471" cy="2120940"/>
                </a:xfrm>
                <a:prstGeom prst="rightArrow">
                  <a:avLst/>
                </a:prstGeom>
                <a:solidFill>
                  <a:srgbClr val="F0F0F0"/>
                </a:solidFill>
                <a:ln>
                  <a:solidFill>
                    <a:srgbClr val="EC008D"/>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2000" dirty="0">
                      <a:solidFill>
                        <a:schemeClr val="tx2"/>
                      </a:solidFill>
                    </a:rPr>
                    <a:t>2017</a:t>
                  </a:r>
                </a:p>
              </p:txBody>
            </p:sp>
            <p:sp>
              <p:nvSpPr>
                <p:cNvPr id="71" name="Right Arrow 5">
                  <a:extLst>
                    <a:ext uri="{FF2B5EF4-FFF2-40B4-BE49-F238E27FC236}">
                      <a16:creationId xmlns:a16="http://schemas.microsoft.com/office/drawing/2014/main" id="{796AFC6D-B8B2-47BD-95EA-3139AE4A3041}"/>
                    </a:ext>
                  </a:extLst>
                </p:cNvPr>
                <p:cNvSpPr/>
                <p:nvPr/>
              </p:nvSpPr>
              <p:spPr bwMode="auto">
                <a:xfrm>
                  <a:off x="2224511" y="4446259"/>
                  <a:ext cx="1179471" cy="2120940"/>
                </a:xfrm>
                <a:prstGeom prst="rightArrow">
                  <a:avLst/>
                </a:prstGeom>
                <a:solidFill>
                  <a:srgbClr val="F0F0F0"/>
                </a:solidFill>
                <a:ln>
                  <a:solidFill>
                    <a:srgbClr val="EC008D"/>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2000" dirty="0">
                      <a:solidFill>
                        <a:schemeClr val="tx2"/>
                      </a:solidFill>
                    </a:rPr>
                    <a:t>2018</a:t>
                  </a:r>
                </a:p>
              </p:txBody>
            </p:sp>
            <p:sp>
              <p:nvSpPr>
                <p:cNvPr id="72" name="Right Arrow 2">
                  <a:extLst>
                    <a:ext uri="{FF2B5EF4-FFF2-40B4-BE49-F238E27FC236}">
                      <a16:creationId xmlns:a16="http://schemas.microsoft.com/office/drawing/2014/main" id="{8D0CC93C-E57E-4A09-963A-BF5C4F5109C8}"/>
                    </a:ext>
                  </a:extLst>
                </p:cNvPr>
                <p:cNvSpPr/>
                <p:nvPr/>
              </p:nvSpPr>
              <p:spPr bwMode="auto">
                <a:xfrm>
                  <a:off x="3589081" y="4467988"/>
                  <a:ext cx="1357940" cy="2083380"/>
                </a:xfrm>
                <a:prstGeom prst="rightArrow">
                  <a:avLst/>
                </a:prstGeom>
                <a:solidFill>
                  <a:srgbClr val="F0F0F0"/>
                </a:solidFill>
                <a:ln>
                  <a:solidFill>
                    <a:srgbClr val="EC008D"/>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2000" dirty="0">
                      <a:solidFill>
                        <a:schemeClr val="tx2"/>
                      </a:solidFill>
                    </a:rPr>
                    <a:t>2019</a:t>
                  </a:r>
                </a:p>
              </p:txBody>
            </p:sp>
            <p:sp>
              <p:nvSpPr>
                <p:cNvPr id="73" name="Right Arrow 3">
                  <a:extLst>
                    <a:ext uri="{FF2B5EF4-FFF2-40B4-BE49-F238E27FC236}">
                      <a16:creationId xmlns:a16="http://schemas.microsoft.com/office/drawing/2014/main" id="{048A0373-700B-4720-B230-CCA22CA0CE37}"/>
                    </a:ext>
                  </a:extLst>
                </p:cNvPr>
                <p:cNvSpPr/>
                <p:nvPr/>
              </p:nvSpPr>
              <p:spPr bwMode="auto">
                <a:xfrm>
                  <a:off x="5051511" y="4507468"/>
                  <a:ext cx="1275201" cy="2083380"/>
                </a:xfrm>
                <a:prstGeom prst="rightArrow">
                  <a:avLst/>
                </a:prstGeom>
                <a:solidFill>
                  <a:srgbClr val="F0F0F0"/>
                </a:solidFill>
                <a:ln>
                  <a:solidFill>
                    <a:srgbClr val="EC008D"/>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2000" dirty="0">
                      <a:solidFill>
                        <a:schemeClr val="tx2"/>
                      </a:solidFill>
                    </a:rPr>
                    <a:t>2020</a:t>
                  </a:r>
                </a:p>
              </p:txBody>
            </p:sp>
            <p:sp>
              <p:nvSpPr>
                <p:cNvPr id="74" name="Right Arrow 4">
                  <a:extLst>
                    <a:ext uri="{FF2B5EF4-FFF2-40B4-BE49-F238E27FC236}">
                      <a16:creationId xmlns:a16="http://schemas.microsoft.com/office/drawing/2014/main" id="{4DC16B3C-3BED-407D-88A3-BD37DFB24FC0}"/>
                    </a:ext>
                  </a:extLst>
                </p:cNvPr>
                <p:cNvSpPr/>
                <p:nvPr/>
              </p:nvSpPr>
              <p:spPr bwMode="auto">
                <a:xfrm>
                  <a:off x="6476513" y="4547953"/>
                  <a:ext cx="1371729" cy="2083380"/>
                </a:xfrm>
                <a:prstGeom prst="rightArrow">
                  <a:avLst/>
                </a:prstGeom>
                <a:solidFill>
                  <a:srgbClr val="F0F0F0"/>
                </a:solidFill>
                <a:ln>
                  <a:solidFill>
                    <a:srgbClr val="EC008D"/>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2000" dirty="0">
                      <a:solidFill>
                        <a:schemeClr val="tx2"/>
                      </a:solidFill>
                    </a:rPr>
                    <a:t>2021</a:t>
                  </a:r>
                </a:p>
              </p:txBody>
            </p:sp>
            <p:sp>
              <p:nvSpPr>
                <p:cNvPr id="75" name="Right Arrow 4">
                  <a:extLst>
                    <a:ext uri="{FF2B5EF4-FFF2-40B4-BE49-F238E27FC236}">
                      <a16:creationId xmlns:a16="http://schemas.microsoft.com/office/drawing/2014/main" id="{A6DC9650-D614-44B8-BFCA-C423BE24904F}"/>
                    </a:ext>
                  </a:extLst>
                </p:cNvPr>
                <p:cNvSpPr/>
                <p:nvPr/>
              </p:nvSpPr>
              <p:spPr bwMode="auto">
                <a:xfrm>
                  <a:off x="7945538" y="4547953"/>
                  <a:ext cx="1371729" cy="2083380"/>
                </a:xfrm>
                <a:prstGeom prst="rightArrow">
                  <a:avLst/>
                </a:prstGeom>
                <a:solidFill>
                  <a:srgbClr val="F0F0F0"/>
                </a:solidFill>
                <a:ln>
                  <a:solidFill>
                    <a:srgbClr val="EC008D"/>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GB" sz="2000" dirty="0">
                      <a:solidFill>
                        <a:schemeClr val="tx2"/>
                      </a:solidFill>
                    </a:rPr>
                    <a:t>2022</a:t>
                  </a:r>
                </a:p>
              </p:txBody>
            </p:sp>
          </p:grpSp>
          <p:cxnSp>
            <p:nvCxnSpPr>
              <p:cNvPr id="69" name="Straight Connector 68">
                <a:extLst>
                  <a:ext uri="{FF2B5EF4-FFF2-40B4-BE49-F238E27FC236}">
                    <a16:creationId xmlns:a16="http://schemas.microsoft.com/office/drawing/2014/main" id="{BD87225F-6890-4AC9-AB3C-3BFB11ABCA78}"/>
                  </a:ext>
                </a:extLst>
              </p:cNvPr>
              <p:cNvCxnSpPr>
                <a:cxnSpLocks/>
              </p:cNvCxnSpPr>
              <p:nvPr/>
            </p:nvCxnSpPr>
            <p:spPr bwMode="auto">
              <a:xfrm flipV="1">
                <a:off x="7121236" y="4041004"/>
                <a:ext cx="700154" cy="995519"/>
              </a:xfrm>
              <a:prstGeom prst="line">
                <a:avLst/>
              </a:prstGeom>
              <a:ln w="28575">
                <a:solidFill>
                  <a:srgbClr val="4C7588"/>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6D0341E2-6E8D-4D51-B96C-7BE144C71F60}"/>
                </a:ext>
              </a:extLst>
            </p:cNvPr>
            <p:cNvGrpSpPr/>
            <p:nvPr/>
          </p:nvGrpSpPr>
          <p:grpSpPr>
            <a:xfrm>
              <a:off x="221672" y="1269164"/>
              <a:ext cx="4089881" cy="245201"/>
              <a:chOff x="221672" y="1269164"/>
              <a:chExt cx="4089881" cy="245201"/>
            </a:xfrm>
          </p:grpSpPr>
          <p:sp>
            <p:nvSpPr>
              <p:cNvPr id="30" name="Rectangle 29">
                <a:extLst>
                  <a:ext uri="{FF2B5EF4-FFF2-40B4-BE49-F238E27FC236}">
                    <a16:creationId xmlns:a16="http://schemas.microsoft.com/office/drawing/2014/main" id="{D64C724A-9730-4838-90CF-0315089B9688}"/>
                  </a:ext>
                </a:extLst>
              </p:cNvPr>
              <p:cNvSpPr/>
              <p:nvPr/>
            </p:nvSpPr>
            <p:spPr>
              <a:xfrm>
                <a:off x="221672" y="1270577"/>
                <a:ext cx="1906223" cy="243788"/>
              </a:xfrm>
              <a:prstGeom prst="rect">
                <a:avLst/>
              </a:prstGeom>
              <a:solidFill>
                <a:srgbClr val="00A5B2"/>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Paper format</a:t>
                </a:r>
              </a:p>
            </p:txBody>
          </p:sp>
          <p:sp>
            <p:nvSpPr>
              <p:cNvPr id="31" name="Rectangle 30">
                <a:extLst>
                  <a:ext uri="{FF2B5EF4-FFF2-40B4-BE49-F238E27FC236}">
                    <a16:creationId xmlns:a16="http://schemas.microsoft.com/office/drawing/2014/main" id="{DAD0BECF-71E2-46B3-9456-B9A0D868B125}"/>
                  </a:ext>
                </a:extLst>
              </p:cNvPr>
              <p:cNvSpPr/>
              <p:nvPr/>
            </p:nvSpPr>
            <p:spPr>
              <a:xfrm>
                <a:off x="2405330" y="1269164"/>
                <a:ext cx="1906223" cy="243788"/>
              </a:xfrm>
              <a:prstGeom prst="rect">
                <a:avLst/>
              </a:prstGeom>
              <a:solidFill>
                <a:srgbClr val="DF8238"/>
              </a:solidFill>
              <a:ln>
                <a:solidFill>
                  <a:srgbClr val="4C758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Digital format</a:t>
                </a:r>
              </a:p>
            </p:txBody>
          </p:sp>
        </p:grpSp>
      </p:grpSp>
    </p:spTree>
    <p:extLst>
      <p:ext uri="{BB962C8B-B14F-4D97-AF65-F5344CB8AC3E}">
        <p14:creationId xmlns:p14="http://schemas.microsoft.com/office/powerpoint/2010/main" val="253755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3" y="879118"/>
            <a:ext cx="10515600" cy="457200"/>
          </a:xfrm>
        </p:spPr>
        <p:txBody>
          <a:bodyPr>
            <a:normAutofit fontScale="90000"/>
          </a:bodyPr>
          <a:lstStyle/>
          <a:p>
            <a:r>
              <a:rPr lang="en-US" b="1" dirty="0"/>
              <a:t>Developing the standards</a:t>
            </a:r>
            <a:endParaRPr lang="en-GB" b="1" dirty="0"/>
          </a:p>
        </p:txBody>
      </p:sp>
      <p:cxnSp>
        <p:nvCxnSpPr>
          <p:cNvPr id="38" name="AutoShape 21">
            <a:extLst>
              <a:ext uri="{FF2B5EF4-FFF2-40B4-BE49-F238E27FC236}">
                <a16:creationId xmlns:a16="http://schemas.microsoft.com/office/drawing/2014/main" id="{95639810-D125-4763-AE32-30054D194232}"/>
              </a:ext>
            </a:extLst>
          </p:cNvPr>
          <p:cNvCxnSpPr>
            <a:cxnSpLocks noChangeShapeType="1"/>
          </p:cNvCxnSpPr>
          <p:nvPr/>
        </p:nvCxnSpPr>
        <p:spPr bwMode="auto">
          <a:xfrm>
            <a:off x="388883" y="1563587"/>
            <a:ext cx="11156097" cy="0"/>
          </a:xfrm>
          <a:prstGeom prst="straightConnector1">
            <a:avLst/>
          </a:prstGeom>
          <a:noFill/>
          <a:ln w="25400" algn="ctr">
            <a:solidFill>
              <a:srgbClr val="3D60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9" name="TextBox 38">
            <a:extLst>
              <a:ext uri="{FF2B5EF4-FFF2-40B4-BE49-F238E27FC236}">
                <a16:creationId xmlns:a16="http://schemas.microsoft.com/office/drawing/2014/main" id="{BB0E986A-8B15-455A-85D1-C2196CA5C091}"/>
              </a:ext>
            </a:extLst>
          </p:cNvPr>
          <p:cNvSpPr txBox="1"/>
          <p:nvPr/>
        </p:nvSpPr>
        <p:spPr>
          <a:xfrm>
            <a:off x="388883" y="1692166"/>
            <a:ext cx="11414234" cy="4930581"/>
          </a:xfrm>
          <a:prstGeom prst="rect">
            <a:avLst/>
          </a:prstGeom>
          <a:noFill/>
        </p:spPr>
        <p:txBody>
          <a:bodyPr wrap="square" rtlCol="0">
            <a:spAutoFit/>
          </a:bodyPr>
          <a:lstStyle/>
          <a:p>
            <a:pPr>
              <a:lnSpc>
                <a:spcPct val="114000"/>
              </a:lnSpc>
            </a:pPr>
            <a:r>
              <a:rPr lang="en-GB" sz="2000" b="1" dirty="0">
                <a:solidFill>
                  <a:srgbClr val="3D6074"/>
                </a:solidFill>
                <a:latin typeface="Arial" panose="020B0604020202020204" pitchFamily="34" charset="0"/>
                <a:cs typeface="Arial" panose="020B0604020202020204" pitchFamily="34" charset="0"/>
              </a:rPr>
              <a:t>Why did we do this?</a:t>
            </a:r>
            <a:r>
              <a:rPr lang="en-GB" sz="2000" dirty="0">
                <a:solidFill>
                  <a:srgbClr val="3D6074"/>
                </a:solidFill>
                <a:latin typeface="Arial" panose="020B0604020202020204" pitchFamily="34" charset="0"/>
                <a:cs typeface="Arial" panose="020B0604020202020204" pitchFamily="34" charset="0"/>
              </a:rPr>
              <a:t>: Diagnosis and post diagnostic support varies across Greater Manchester and access to services is fragmented. Therefore, to address this issue we co-developed a set of standards which can be used to reduce variation in care and support across Greater Manchester.</a:t>
            </a:r>
          </a:p>
          <a:p>
            <a:pPr>
              <a:lnSpc>
                <a:spcPct val="114000"/>
              </a:lnSpc>
            </a:pPr>
            <a:endParaRPr lang="en-GB" sz="2000" dirty="0">
              <a:solidFill>
                <a:srgbClr val="3D6074"/>
              </a:solidFill>
              <a:latin typeface="Arial" panose="020B0604020202020204" pitchFamily="34" charset="0"/>
              <a:cs typeface="Arial" panose="020B0604020202020204" pitchFamily="34" charset="0"/>
            </a:endParaRPr>
          </a:p>
          <a:p>
            <a:pPr>
              <a:lnSpc>
                <a:spcPct val="114000"/>
              </a:lnSpc>
            </a:pPr>
            <a:r>
              <a:rPr lang="en-GB" sz="2000" b="1" dirty="0">
                <a:solidFill>
                  <a:srgbClr val="3D6074"/>
                </a:solidFill>
                <a:latin typeface="Arial" panose="020B0604020202020204" pitchFamily="34" charset="0"/>
                <a:cs typeface="Arial" panose="020B0604020202020204" pitchFamily="34" charset="0"/>
              </a:rPr>
              <a:t>Development:</a:t>
            </a:r>
          </a:p>
          <a:p>
            <a:pPr>
              <a:lnSpc>
                <a:spcPct val="114000"/>
              </a:lnSpc>
            </a:pPr>
            <a:r>
              <a:rPr lang="en-GB" sz="2000" b="1" dirty="0">
                <a:solidFill>
                  <a:srgbClr val="3D6074"/>
                </a:solidFill>
                <a:latin typeface="Arial" panose="020B0604020202020204" pitchFamily="34" charset="0"/>
                <a:cs typeface="Arial" panose="020B0604020202020204" pitchFamily="34" charset="0"/>
              </a:rPr>
              <a:t>Step 1: </a:t>
            </a:r>
            <a:r>
              <a:rPr lang="en-GB" sz="2000" dirty="0">
                <a:solidFill>
                  <a:srgbClr val="3D6074"/>
                </a:solidFill>
                <a:latin typeface="Arial" panose="020B0604020202020204" pitchFamily="34" charset="0"/>
                <a:cs typeface="Arial" panose="020B0604020202020204" pitchFamily="34" charset="0"/>
              </a:rPr>
              <a:t>Dementia assurance report (contributors: locality leads, clinical teams, providers, lived experience) identified gaps and variations in care/support and made several recommendations.</a:t>
            </a:r>
          </a:p>
          <a:p>
            <a:pPr>
              <a:lnSpc>
                <a:spcPct val="114000"/>
              </a:lnSpc>
            </a:pPr>
            <a:r>
              <a:rPr lang="en-GB" sz="2000" b="1" dirty="0">
                <a:solidFill>
                  <a:srgbClr val="3D6074"/>
                </a:solidFill>
                <a:latin typeface="Arial" panose="020B0604020202020204" pitchFamily="34" charset="0"/>
                <a:cs typeface="Arial" panose="020B0604020202020204" pitchFamily="34" charset="0"/>
              </a:rPr>
              <a:t>Step 2: </a:t>
            </a:r>
            <a:r>
              <a:rPr lang="en-GB" sz="2000" dirty="0">
                <a:solidFill>
                  <a:srgbClr val="3D6074"/>
                </a:solidFill>
                <a:latin typeface="Arial" panose="020B0604020202020204" pitchFamily="34" charset="0"/>
                <a:cs typeface="Arial" panose="020B0604020202020204" pitchFamily="34" charset="0"/>
              </a:rPr>
              <a:t>Over a 9 month period we used existing evidence and gap analysis via assurance report to brainstorm a list of standards. This work was co-produced with representation from localities, services and lived experience. </a:t>
            </a:r>
            <a:r>
              <a:rPr lang="en-GB" sz="2000" b="1" dirty="0">
                <a:solidFill>
                  <a:srgbClr val="3D6074"/>
                </a:solidFill>
                <a:latin typeface="Arial" panose="020B0604020202020204" pitchFamily="34" charset="0"/>
                <a:cs typeface="Arial" panose="020B0604020202020204" pitchFamily="34" charset="0"/>
              </a:rPr>
              <a:t>This led to a list of over 100 standards</a:t>
            </a:r>
          </a:p>
          <a:p>
            <a:pPr>
              <a:lnSpc>
                <a:spcPct val="114000"/>
              </a:lnSpc>
            </a:pPr>
            <a:r>
              <a:rPr lang="en-GB" sz="2000" b="1" dirty="0">
                <a:solidFill>
                  <a:srgbClr val="3D6074"/>
                </a:solidFill>
                <a:latin typeface="Arial" panose="020B0604020202020204" pitchFamily="34" charset="0"/>
                <a:cs typeface="Arial" panose="020B0604020202020204" pitchFamily="34" charset="0"/>
              </a:rPr>
              <a:t>Step 3: </a:t>
            </a:r>
            <a:r>
              <a:rPr lang="en-GB" sz="2000" dirty="0">
                <a:solidFill>
                  <a:srgbClr val="3D6074"/>
                </a:solidFill>
                <a:latin typeface="Arial" panose="020B0604020202020204" pitchFamily="34" charset="0"/>
                <a:cs typeface="Arial" panose="020B0604020202020204" pitchFamily="34" charset="0"/>
              </a:rPr>
              <a:t>These standards were then condensed to the 75 currently present in the pathway. This was achieved with input from over 130 people living with dementia, families and carers alongside health and social care staff, dementia locality leads and wider GM programs (e.g. Greater Sport)</a:t>
            </a:r>
          </a:p>
          <a:p>
            <a:endParaRPr lang="en-GB" dirty="0"/>
          </a:p>
        </p:txBody>
      </p:sp>
    </p:spTree>
    <p:extLst>
      <p:ext uri="{BB962C8B-B14F-4D97-AF65-F5344CB8AC3E}">
        <p14:creationId xmlns:p14="http://schemas.microsoft.com/office/powerpoint/2010/main" val="176146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3" y="879118"/>
            <a:ext cx="10515600" cy="457200"/>
          </a:xfrm>
        </p:spPr>
        <p:txBody>
          <a:bodyPr>
            <a:normAutofit fontScale="90000"/>
          </a:bodyPr>
          <a:lstStyle/>
          <a:p>
            <a:r>
              <a:rPr lang="en-US" sz="2800" b="1" dirty="0"/>
              <a:t>Examples of how co-production has impacted the pathway</a:t>
            </a:r>
            <a:endParaRPr lang="en-GB" dirty="0"/>
          </a:p>
        </p:txBody>
      </p:sp>
      <p:cxnSp>
        <p:nvCxnSpPr>
          <p:cNvPr id="38" name="AutoShape 21">
            <a:extLst>
              <a:ext uri="{FF2B5EF4-FFF2-40B4-BE49-F238E27FC236}">
                <a16:creationId xmlns:a16="http://schemas.microsoft.com/office/drawing/2014/main" id="{95639810-D125-4763-AE32-30054D194232}"/>
              </a:ext>
            </a:extLst>
          </p:cNvPr>
          <p:cNvCxnSpPr>
            <a:cxnSpLocks noChangeShapeType="1"/>
          </p:cNvCxnSpPr>
          <p:nvPr/>
        </p:nvCxnSpPr>
        <p:spPr bwMode="auto">
          <a:xfrm>
            <a:off x="388883" y="1563587"/>
            <a:ext cx="11156097" cy="0"/>
          </a:xfrm>
          <a:prstGeom prst="straightConnector1">
            <a:avLst/>
          </a:prstGeom>
          <a:noFill/>
          <a:ln w="25400" algn="ctr">
            <a:solidFill>
              <a:srgbClr val="3D60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4985980"/>
          </a:xfrm>
          <a:prstGeom prst="rect">
            <a:avLst/>
          </a:prstGeom>
          <a:noFill/>
        </p:spPr>
        <p:txBody>
          <a:bodyPr wrap="square" rtlCol="0">
            <a:spAutoFit/>
          </a:bodyPr>
          <a:lstStyle/>
          <a:p>
            <a:pPr algn="l" rtl="0" fontAlgn="base"/>
            <a:r>
              <a:rPr lang="en-GB" sz="2000" b="0" i="0" dirty="0">
                <a:solidFill>
                  <a:srgbClr val="3D6074"/>
                </a:solidFill>
                <a:effectLst/>
                <a:latin typeface="Arial" panose="020B0604020202020204" pitchFamily="34" charset="0"/>
                <a:cs typeface="Arial" panose="020B0604020202020204" pitchFamily="34" charset="0"/>
              </a:rPr>
              <a:t>The following are some examples of changes to the pathway informed by </a:t>
            </a:r>
            <a:r>
              <a:rPr lang="en-GB" sz="2000" dirty="0">
                <a:solidFill>
                  <a:srgbClr val="3D6074"/>
                </a:solidFill>
                <a:latin typeface="Arial" panose="020B0604020202020204" pitchFamily="34" charset="0"/>
                <a:cs typeface="Arial" panose="020B0604020202020204" pitchFamily="34" charset="0"/>
              </a:rPr>
              <a:t>our stakeholders</a:t>
            </a:r>
            <a:r>
              <a:rPr lang="en-GB" sz="2000" b="0" i="0" dirty="0">
                <a:solidFill>
                  <a:srgbClr val="3D6074"/>
                </a:solidFill>
                <a:effectLst/>
                <a:latin typeface="Arial" panose="020B0604020202020204" pitchFamily="34" charset="0"/>
                <a:cs typeface="Arial" panose="020B0604020202020204" pitchFamily="34" charset="0"/>
              </a:rPr>
              <a:t>: </a:t>
            </a:r>
          </a:p>
          <a:p>
            <a:pPr algn="l" rtl="0" fontAlgn="base"/>
            <a:endParaRPr lang="en-GB" sz="2000" b="0" i="0" dirty="0">
              <a:solidFill>
                <a:srgbClr val="3D6074"/>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GB" sz="2000" b="1" i="0" dirty="0">
                <a:solidFill>
                  <a:srgbClr val="3D6074"/>
                </a:solidFill>
                <a:effectLst/>
                <a:latin typeface="Arial" panose="020B0604020202020204" pitchFamily="34" charset="0"/>
                <a:cs typeface="Arial" panose="020B0604020202020204" pitchFamily="34" charset="0"/>
              </a:rPr>
              <a:t>Time to Diagnosis </a:t>
            </a:r>
            <a:r>
              <a:rPr lang="en-GB" sz="2000" b="0" i="0" dirty="0">
                <a:solidFill>
                  <a:srgbClr val="3D6074"/>
                </a:solidFill>
                <a:effectLst/>
                <a:latin typeface="Arial" panose="020B0604020202020204" pitchFamily="34" charset="0"/>
                <a:cs typeface="Arial" panose="020B0604020202020204" pitchFamily="34" charset="0"/>
              </a:rPr>
              <a:t>– the draft Dementia Care Pathway was ambiguous over the referral timeline, with two different deadlines for contacting the person living with dementia after referral. The longer deadline has been removed and the shorter deadline is now the requirement. </a:t>
            </a:r>
          </a:p>
          <a:p>
            <a:pPr marL="285750" indent="-285750" algn="l" rtl="0" fontAlgn="base">
              <a:buFont typeface="Arial" panose="020B0604020202020204" pitchFamily="34" charset="0"/>
              <a:buChar char="•"/>
            </a:pPr>
            <a:r>
              <a:rPr lang="en-GB" sz="2000" b="1" dirty="0">
                <a:solidFill>
                  <a:srgbClr val="3D6074"/>
                </a:solidFill>
                <a:latin typeface="Arial" panose="020B0604020202020204" pitchFamily="34" charset="0"/>
                <a:cs typeface="Arial" panose="020B0604020202020204" pitchFamily="34" charset="0"/>
              </a:rPr>
              <a:t>Carer</a:t>
            </a:r>
            <a:r>
              <a:rPr lang="en-GB" sz="2000" b="1" i="0" dirty="0">
                <a:solidFill>
                  <a:srgbClr val="3D6074"/>
                </a:solidFill>
                <a:effectLst/>
                <a:latin typeface="Arial" panose="020B0604020202020204" pitchFamily="34" charset="0"/>
                <a:cs typeface="Arial" panose="020B0604020202020204" pitchFamily="34" charset="0"/>
              </a:rPr>
              <a:t> </a:t>
            </a:r>
            <a:r>
              <a:rPr lang="en-GB" sz="2000" b="0" i="0" dirty="0">
                <a:solidFill>
                  <a:srgbClr val="3D6074"/>
                </a:solidFill>
                <a:effectLst/>
                <a:latin typeface="Arial" panose="020B0604020202020204" pitchFamily="34" charset="0"/>
                <a:cs typeface="Arial" panose="020B0604020202020204" pitchFamily="34" charset="0"/>
              </a:rPr>
              <a:t>– there was a strong emphasis on the needs of carers and the support they receive. The draft Dementia Care Pathway inadequately handled this aspect. A new structure for the whole pathway has been used which allows the needs of carers to be more easily seen and understood. </a:t>
            </a:r>
          </a:p>
          <a:p>
            <a:pPr marL="285750" indent="-285750" algn="l" rtl="0" fontAlgn="base">
              <a:buFont typeface="Arial" panose="020B0604020202020204" pitchFamily="34" charset="0"/>
              <a:buChar char="•"/>
            </a:pPr>
            <a:r>
              <a:rPr lang="en-GB" sz="2000" b="1" i="0" dirty="0">
                <a:solidFill>
                  <a:srgbClr val="3D6074"/>
                </a:solidFill>
                <a:effectLst/>
                <a:latin typeface="Arial" panose="020B0604020202020204" pitchFamily="34" charset="0"/>
                <a:cs typeface="Arial" panose="020B0604020202020204" pitchFamily="34" charset="0"/>
              </a:rPr>
              <a:t>Staff Knowledge </a:t>
            </a:r>
            <a:r>
              <a:rPr lang="en-GB" sz="2000" b="0" i="0" dirty="0">
                <a:solidFill>
                  <a:srgbClr val="3D6074"/>
                </a:solidFill>
                <a:effectLst/>
                <a:latin typeface="Arial" panose="020B0604020202020204" pitchFamily="34" charset="0"/>
                <a:cs typeface="Arial" panose="020B0604020202020204" pitchFamily="34" charset="0"/>
              </a:rPr>
              <a:t>– the draft Dementia Care Pathway had no specific statements on the need for staff training in dementia. This has been corrected with a specific requirement for all staff who work with people living with dementia, but a recommendation for the type and level of training received. </a:t>
            </a:r>
            <a:endParaRPr lang="en-GB" sz="2000" dirty="0">
              <a:solidFill>
                <a:srgbClr val="3D6074"/>
              </a:solidFill>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GB" sz="2000" b="1" dirty="0">
                <a:solidFill>
                  <a:srgbClr val="3D6074"/>
                </a:solidFill>
                <a:effectLst/>
                <a:latin typeface="Arial" panose="020B0604020202020204" pitchFamily="34" charset="0"/>
                <a:ea typeface="Calibri" panose="020F0502020204030204" pitchFamily="34" charset="0"/>
                <a:cs typeface="Arial" panose="020B0604020202020204" pitchFamily="34" charset="0"/>
              </a:rPr>
              <a:t>Access to information regarding crisis services: </a:t>
            </a:r>
            <a:r>
              <a:rPr lang="en-GB" sz="2000" dirty="0">
                <a:solidFill>
                  <a:srgbClr val="3D6074"/>
                </a:solidFill>
                <a:effectLst/>
                <a:latin typeface="Arial" panose="020B0604020202020204" pitchFamily="34" charset="0"/>
                <a:ea typeface="Calibri" panose="020F0502020204030204" pitchFamily="34" charset="0"/>
                <a:cs typeface="Arial" panose="020B0604020202020204" pitchFamily="34" charset="0"/>
              </a:rPr>
              <a:t>Following several suggestions that information regarding crisis support should be prominent and easily accessible on our webpage we have added a crisis support tab to the top of the page </a:t>
            </a:r>
            <a:endParaRPr lang="en-GB" sz="2000" b="0" i="0" dirty="0">
              <a:solidFill>
                <a:srgbClr val="3D6074"/>
              </a:solidFill>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66830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3" y="879118"/>
            <a:ext cx="10515600" cy="457200"/>
          </a:xfrm>
        </p:spPr>
        <p:txBody>
          <a:bodyPr>
            <a:normAutofit fontScale="90000"/>
          </a:bodyPr>
          <a:lstStyle/>
          <a:p>
            <a:r>
              <a:rPr lang="en-US" sz="2800" b="1" dirty="0"/>
              <a:t>Goal of the pathway</a:t>
            </a:r>
            <a:endParaRPr lang="en-GB" dirty="0"/>
          </a:p>
        </p:txBody>
      </p:sp>
      <p:cxnSp>
        <p:nvCxnSpPr>
          <p:cNvPr id="38" name="AutoShape 21">
            <a:extLst>
              <a:ext uri="{FF2B5EF4-FFF2-40B4-BE49-F238E27FC236}">
                <a16:creationId xmlns:a16="http://schemas.microsoft.com/office/drawing/2014/main" id="{95639810-D125-4763-AE32-30054D194232}"/>
              </a:ext>
            </a:extLst>
          </p:cNvPr>
          <p:cNvCxnSpPr>
            <a:cxnSpLocks noChangeShapeType="1"/>
          </p:cNvCxnSpPr>
          <p:nvPr/>
        </p:nvCxnSpPr>
        <p:spPr bwMode="auto">
          <a:xfrm>
            <a:off x="388883" y="1563587"/>
            <a:ext cx="11156097" cy="0"/>
          </a:xfrm>
          <a:prstGeom prst="straightConnector1">
            <a:avLst/>
          </a:prstGeom>
          <a:noFill/>
          <a:ln w="25400" algn="ctr">
            <a:solidFill>
              <a:srgbClr val="3D60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4970591"/>
          </a:xfrm>
          <a:prstGeom prst="rect">
            <a:avLst/>
          </a:prstGeom>
          <a:noFill/>
        </p:spPr>
        <p:txBody>
          <a:bodyPr wrap="square" rtlCol="0">
            <a:spAutoFit/>
          </a:bodyPr>
          <a:lstStyle/>
          <a:p>
            <a:pPr marL="457200">
              <a:lnSpc>
                <a:spcPct val="115000"/>
              </a:lnSpc>
            </a:pPr>
            <a:r>
              <a:rPr lang="en-GB" sz="2000" b="1" dirty="0">
                <a:solidFill>
                  <a:srgbClr val="3D6074"/>
                </a:solidFill>
                <a:effectLst/>
                <a:latin typeface="Arial" panose="020B0604020202020204" pitchFamily="34" charset="0"/>
                <a:ea typeface="Times New Roman" panose="02020603050405020304" pitchFamily="18" charset="0"/>
                <a:cs typeface="Arial" panose="020B0604020202020204" pitchFamily="34" charset="0"/>
              </a:rPr>
              <a:t>Goal: </a:t>
            </a:r>
            <a:r>
              <a:rPr lang="en-GB" sz="2000" dirty="0">
                <a:solidFill>
                  <a:srgbClr val="3D6074"/>
                </a:solidFill>
                <a:effectLst/>
                <a:latin typeface="Arial" panose="020B0604020202020204" pitchFamily="34" charset="0"/>
                <a:ea typeface="Times New Roman" panose="02020603050405020304" pitchFamily="18" charset="0"/>
                <a:cs typeface="Arial" panose="020B0604020202020204" pitchFamily="34" charset="0"/>
              </a:rPr>
              <a:t>To address support variation and fragmentation by bringing together a list of </a:t>
            </a:r>
            <a:r>
              <a:rPr lang="en-GB" sz="2000" b="1" dirty="0">
                <a:solidFill>
                  <a:srgbClr val="3D6074"/>
                </a:solidFill>
                <a:effectLst/>
                <a:latin typeface="Arial" panose="020B0604020202020204" pitchFamily="34" charset="0"/>
                <a:ea typeface="Times New Roman" panose="02020603050405020304" pitchFamily="18" charset="0"/>
                <a:cs typeface="Arial" panose="020B0604020202020204" pitchFamily="34" charset="0"/>
              </a:rPr>
              <a:t>standards</a:t>
            </a:r>
            <a:r>
              <a:rPr lang="en-GB" sz="2000" dirty="0">
                <a:solidFill>
                  <a:srgbClr val="3D6074"/>
                </a:solidFill>
                <a:effectLst/>
                <a:latin typeface="Arial" panose="020B0604020202020204" pitchFamily="34" charset="0"/>
                <a:ea typeface="Times New Roman" panose="02020603050405020304" pitchFamily="18" charset="0"/>
                <a:cs typeface="Arial" panose="020B0604020202020204" pitchFamily="34" charset="0"/>
              </a:rPr>
              <a:t> </a:t>
            </a:r>
            <a:r>
              <a:rPr lang="en-GB" sz="2000" b="1" dirty="0">
                <a:solidFill>
                  <a:srgbClr val="3D6074"/>
                </a:solidFill>
                <a:effectLst/>
                <a:latin typeface="Arial" panose="020B0604020202020204" pitchFamily="34" charset="0"/>
                <a:ea typeface="Times New Roman" panose="02020603050405020304" pitchFamily="18" charset="0"/>
                <a:cs typeface="Arial" panose="020B0604020202020204" pitchFamily="34" charset="0"/>
              </a:rPr>
              <a:t>and recommended best practice. </a:t>
            </a:r>
            <a:r>
              <a:rPr lang="en-GB" sz="2000" dirty="0">
                <a:solidFill>
                  <a:srgbClr val="3D6074"/>
                </a:solidFill>
                <a:effectLst/>
                <a:latin typeface="Arial" panose="020B0604020202020204" pitchFamily="34" charset="0"/>
                <a:ea typeface="Times New Roman" panose="02020603050405020304" pitchFamily="18" charset="0"/>
                <a:cs typeface="Arial" panose="020B0604020202020204" pitchFamily="34" charset="0"/>
              </a:rPr>
              <a:t>The pathway also provides information on how each locality is meeting these standards. </a:t>
            </a:r>
            <a:r>
              <a:rPr lang="en-GB" sz="2000" dirty="0">
                <a:solidFill>
                  <a:srgbClr val="3D6074"/>
                </a:solidFill>
                <a:latin typeface="Arial" panose="020B0604020202020204" pitchFamily="34" charset="0"/>
                <a:ea typeface="Times New Roman" panose="02020603050405020304" pitchFamily="18" charset="0"/>
                <a:cs typeface="Arial" panose="020B0604020202020204" pitchFamily="34" charset="0"/>
              </a:rPr>
              <a:t>It</a:t>
            </a:r>
            <a:r>
              <a:rPr lang="en-GB" sz="2000" dirty="0">
                <a:solidFill>
                  <a:srgbClr val="3D6074"/>
                </a:solidFill>
                <a:effectLst/>
                <a:latin typeface="Arial" panose="020B0604020202020204" pitchFamily="34" charset="0"/>
                <a:ea typeface="Times New Roman" panose="02020603050405020304" pitchFamily="18" charset="0"/>
                <a:cs typeface="Arial" panose="020B0604020202020204" pitchFamily="34" charset="0"/>
              </a:rPr>
              <a:t> will help the health and social care system in Greater Manchester standardise the offer of care and support for people living with dementia and their carers, no matter where they live.</a:t>
            </a:r>
          </a:p>
          <a:p>
            <a:pPr marL="457200">
              <a:lnSpc>
                <a:spcPct val="115000"/>
              </a:lnSpc>
            </a:pPr>
            <a:endParaRPr lang="en-GB" sz="2000" dirty="0">
              <a:solidFill>
                <a:srgbClr val="3D6074"/>
              </a:solidFill>
              <a:latin typeface="Arial" panose="020B0604020202020204" pitchFamily="34" charset="0"/>
              <a:ea typeface="Times New Roman" panose="02020603050405020304" pitchFamily="18" charset="0"/>
              <a:cs typeface="Arial" panose="020B0604020202020204" pitchFamily="34" charset="0"/>
            </a:endParaRPr>
          </a:p>
          <a:p>
            <a:pPr marL="457200">
              <a:lnSpc>
                <a:spcPct val="115000"/>
              </a:lnSpc>
            </a:pPr>
            <a:r>
              <a:rPr lang="en-GB" sz="2000" dirty="0">
                <a:solidFill>
                  <a:srgbClr val="3D6074"/>
                </a:solidFill>
                <a:latin typeface="Arial" panose="020B0604020202020204" pitchFamily="34" charset="0"/>
                <a:ea typeface="Times New Roman" panose="02020603050405020304" pitchFamily="18" charset="0"/>
                <a:cs typeface="Arial" panose="020B0604020202020204" pitchFamily="34" charset="0"/>
              </a:rPr>
              <a:t>Quality standards are provided </a:t>
            </a:r>
            <a:r>
              <a:rPr lang="en-GB" sz="2000" dirty="0">
                <a:solidFill>
                  <a:srgbClr val="3D6074"/>
                </a:solidFill>
                <a:effectLst/>
                <a:latin typeface="Arial" panose="020B0604020202020204" pitchFamily="34" charset="0"/>
                <a:ea typeface="Times New Roman" panose="02020603050405020304" pitchFamily="18" charset="0"/>
                <a:cs typeface="Arial" panose="020B0604020202020204" pitchFamily="34" charset="0"/>
              </a:rPr>
              <a:t>for all stages reflecting the NHS England Dementia Well pathway</a:t>
            </a:r>
          </a:p>
          <a:p>
            <a:pPr marL="742950" indent="-285750">
              <a:lnSpc>
                <a:spcPct val="115000"/>
              </a:lnSpc>
              <a:buFont typeface="Arial" panose="020B0604020202020204" pitchFamily="34" charset="0"/>
              <a:buChar char="•"/>
            </a:pPr>
            <a:r>
              <a:rPr lang="en-GB" sz="2000" dirty="0">
                <a:solidFill>
                  <a:srgbClr val="3D6074"/>
                </a:solidFill>
                <a:effectLst/>
                <a:latin typeface="Arial" panose="020B0604020202020204" pitchFamily="34" charset="0"/>
                <a:ea typeface="Times New Roman" panose="02020603050405020304" pitchFamily="18" charset="0"/>
                <a:cs typeface="Arial" panose="020B0604020202020204" pitchFamily="34" charset="0"/>
              </a:rPr>
              <a:t>Preventing well</a:t>
            </a:r>
          </a:p>
          <a:p>
            <a:pPr marL="742950" indent="-285750">
              <a:lnSpc>
                <a:spcPct val="115000"/>
              </a:lnSpc>
              <a:buFont typeface="Arial" panose="020B0604020202020204" pitchFamily="34" charset="0"/>
              <a:buChar char="•"/>
            </a:pPr>
            <a:r>
              <a:rPr lang="en-GB" sz="2000" dirty="0">
                <a:solidFill>
                  <a:srgbClr val="3D6074"/>
                </a:solidFill>
                <a:latin typeface="Arial" panose="020B0604020202020204" pitchFamily="34" charset="0"/>
                <a:ea typeface="Times New Roman" panose="02020603050405020304" pitchFamily="18" charset="0"/>
                <a:cs typeface="Arial" panose="020B0604020202020204" pitchFamily="34" charset="0"/>
              </a:rPr>
              <a:t>D</a:t>
            </a:r>
            <a:r>
              <a:rPr lang="en-GB" sz="2000" dirty="0">
                <a:solidFill>
                  <a:srgbClr val="3D6074"/>
                </a:solidFill>
                <a:effectLst/>
                <a:latin typeface="Arial" panose="020B0604020202020204" pitchFamily="34" charset="0"/>
                <a:ea typeface="Times New Roman" panose="02020603050405020304" pitchFamily="18" charset="0"/>
                <a:cs typeface="Arial" panose="020B0604020202020204" pitchFamily="34" charset="0"/>
              </a:rPr>
              <a:t>iagnosing well</a:t>
            </a:r>
          </a:p>
          <a:p>
            <a:pPr marL="742950" indent="-285750">
              <a:lnSpc>
                <a:spcPct val="115000"/>
              </a:lnSpc>
              <a:buFont typeface="Arial" panose="020B0604020202020204" pitchFamily="34" charset="0"/>
              <a:buChar char="•"/>
            </a:pPr>
            <a:r>
              <a:rPr lang="en-GB" sz="2000" dirty="0">
                <a:solidFill>
                  <a:srgbClr val="3D6074"/>
                </a:solidFill>
                <a:latin typeface="Arial" panose="020B0604020202020204" pitchFamily="34" charset="0"/>
                <a:ea typeface="Times New Roman" panose="02020603050405020304" pitchFamily="18" charset="0"/>
                <a:cs typeface="Arial" panose="020B0604020202020204" pitchFamily="34" charset="0"/>
              </a:rPr>
              <a:t>L</a:t>
            </a:r>
            <a:r>
              <a:rPr lang="en-GB" sz="2000" dirty="0">
                <a:solidFill>
                  <a:srgbClr val="3D6074"/>
                </a:solidFill>
                <a:effectLst/>
                <a:latin typeface="Arial" panose="020B0604020202020204" pitchFamily="34" charset="0"/>
                <a:ea typeface="Times New Roman" panose="02020603050405020304" pitchFamily="18" charset="0"/>
                <a:cs typeface="Arial" panose="020B0604020202020204" pitchFamily="34" charset="0"/>
              </a:rPr>
              <a:t>iving well</a:t>
            </a:r>
          </a:p>
          <a:p>
            <a:pPr marL="742950" indent="-285750">
              <a:lnSpc>
                <a:spcPct val="115000"/>
              </a:lnSpc>
              <a:buFont typeface="Arial" panose="020B0604020202020204" pitchFamily="34" charset="0"/>
              <a:buChar char="•"/>
            </a:pPr>
            <a:r>
              <a:rPr lang="en-GB" sz="2000" dirty="0">
                <a:solidFill>
                  <a:srgbClr val="3D6074"/>
                </a:solidFill>
                <a:latin typeface="Arial" panose="020B0604020202020204" pitchFamily="34" charset="0"/>
                <a:ea typeface="Times New Roman" panose="02020603050405020304" pitchFamily="18" charset="0"/>
                <a:cs typeface="Arial" panose="020B0604020202020204" pitchFamily="34" charset="0"/>
              </a:rPr>
              <a:t>S</a:t>
            </a:r>
            <a:r>
              <a:rPr lang="en-GB" sz="2000" dirty="0">
                <a:solidFill>
                  <a:srgbClr val="3D6074"/>
                </a:solidFill>
                <a:effectLst/>
                <a:latin typeface="Arial" panose="020B0604020202020204" pitchFamily="34" charset="0"/>
                <a:ea typeface="Times New Roman" panose="02020603050405020304" pitchFamily="18" charset="0"/>
                <a:cs typeface="Arial" panose="020B0604020202020204" pitchFamily="34" charset="0"/>
              </a:rPr>
              <a:t>upporting </a:t>
            </a:r>
            <a:endParaRPr lang="en-GB" sz="2000" dirty="0">
              <a:solidFill>
                <a:srgbClr val="3D6074"/>
              </a:solidFill>
              <a:latin typeface="Arial" panose="020B0604020202020204" pitchFamily="34" charset="0"/>
              <a:ea typeface="Times New Roman" panose="02020603050405020304" pitchFamily="18" charset="0"/>
              <a:cs typeface="Arial" panose="020B0604020202020204" pitchFamily="34" charset="0"/>
            </a:endParaRPr>
          </a:p>
          <a:p>
            <a:pPr marL="742950" indent="-285750">
              <a:lnSpc>
                <a:spcPct val="115000"/>
              </a:lnSpc>
              <a:buFont typeface="Arial" panose="020B0604020202020204" pitchFamily="34" charset="0"/>
              <a:buChar char="•"/>
            </a:pPr>
            <a:r>
              <a:rPr lang="en-GB" sz="2000" dirty="0">
                <a:solidFill>
                  <a:srgbClr val="3D6074"/>
                </a:solidFill>
                <a:effectLst/>
                <a:latin typeface="Arial" panose="020B0604020202020204" pitchFamily="34" charset="0"/>
                <a:ea typeface="Times New Roman" panose="02020603050405020304" pitchFamily="18" charset="0"/>
                <a:cs typeface="Arial" panose="020B0604020202020204" pitchFamily="34" charset="0"/>
              </a:rPr>
              <a:t>Dying well </a:t>
            </a:r>
            <a:endParaRPr lang="en-GB" sz="2000" dirty="0">
              <a:solidFill>
                <a:srgbClr val="3D6074"/>
              </a:solidFill>
              <a:latin typeface="Arial" panose="020B0604020202020204" pitchFamily="34" charset="0"/>
              <a:ea typeface="Times New Roman" panose="02020603050405020304" pitchFamily="18" charset="0"/>
              <a:cs typeface="Arial" panose="020B0604020202020204" pitchFamily="34" charset="0"/>
            </a:endParaRPr>
          </a:p>
          <a:p>
            <a:pPr marL="457200">
              <a:lnSpc>
                <a:spcPct val="115000"/>
              </a:lnSpc>
            </a:pPr>
            <a:endParaRPr lang="en-GB" sz="2000" dirty="0">
              <a:solidFill>
                <a:srgbClr val="0067A5"/>
              </a:solidFill>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pic>
        <p:nvPicPr>
          <p:cNvPr id="5" name="Picture 4" descr="A drawing of a person&#10;&#10;Description automatically generated with medium confidence">
            <a:extLst>
              <a:ext uri="{FF2B5EF4-FFF2-40B4-BE49-F238E27FC236}">
                <a16:creationId xmlns:a16="http://schemas.microsoft.com/office/drawing/2014/main" id="{322B6A79-F8E8-48DB-98FB-F86146881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321" y="4373117"/>
            <a:ext cx="2619324" cy="2041836"/>
          </a:xfrm>
          <a:prstGeom prst="rect">
            <a:avLst/>
          </a:prstGeom>
        </p:spPr>
      </p:pic>
    </p:spTree>
    <p:extLst>
      <p:ext uri="{BB962C8B-B14F-4D97-AF65-F5344CB8AC3E}">
        <p14:creationId xmlns:p14="http://schemas.microsoft.com/office/powerpoint/2010/main" val="49816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3" y="879118"/>
            <a:ext cx="10515600" cy="457200"/>
          </a:xfrm>
        </p:spPr>
        <p:txBody>
          <a:bodyPr>
            <a:normAutofit fontScale="90000"/>
          </a:bodyPr>
          <a:lstStyle/>
          <a:p>
            <a:r>
              <a:rPr lang="en-US" sz="2800" b="1" dirty="0"/>
              <a:t>The standards</a:t>
            </a:r>
            <a:endParaRPr lang="en-GB" dirty="0"/>
          </a:p>
        </p:txBody>
      </p:sp>
      <p:cxnSp>
        <p:nvCxnSpPr>
          <p:cNvPr id="38" name="AutoShape 21">
            <a:extLst>
              <a:ext uri="{FF2B5EF4-FFF2-40B4-BE49-F238E27FC236}">
                <a16:creationId xmlns:a16="http://schemas.microsoft.com/office/drawing/2014/main" id="{95639810-D125-4763-AE32-30054D194232}"/>
              </a:ext>
            </a:extLst>
          </p:cNvPr>
          <p:cNvCxnSpPr>
            <a:cxnSpLocks noChangeShapeType="1"/>
          </p:cNvCxnSpPr>
          <p:nvPr/>
        </p:nvCxnSpPr>
        <p:spPr bwMode="auto">
          <a:xfrm>
            <a:off x="388883" y="1563587"/>
            <a:ext cx="11156097" cy="0"/>
          </a:xfrm>
          <a:prstGeom prst="straightConnector1">
            <a:avLst/>
          </a:prstGeom>
          <a:noFill/>
          <a:ln w="25400" algn="ctr">
            <a:solidFill>
              <a:srgbClr val="3D60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5155257"/>
          </a:xfrm>
          <a:prstGeom prst="rect">
            <a:avLst/>
          </a:prstGeom>
          <a:noFill/>
        </p:spPr>
        <p:txBody>
          <a:bodyPr wrap="square" rtlCol="0">
            <a:spAutoFit/>
          </a:bodyPr>
          <a:lstStyle/>
          <a:p>
            <a:pPr algn="l"/>
            <a:r>
              <a:rPr lang="en-GB" b="1" i="0" dirty="0">
                <a:solidFill>
                  <a:srgbClr val="3D6074"/>
                </a:solidFill>
                <a:effectLst/>
                <a:latin typeface="Arial" panose="020B0604020202020204" pitchFamily="34" charset="0"/>
                <a:cs typeface="Arial" panose="020B0604020202020204" pitchFamily="34" charset="0"/>
              </a:rPr>
              <a:t>The Pathway contains 75 standards</a:t>
            </a:r>
            <a:r>
              <a:rPr lang="en-GB" b="0" i="0" dirty="0">
                <a:solidFill>
                  <a:srgbClr val="3D6074"/>
                </a:solidFill>
                <a:effectLst/>
                <a:latin typeface="Arial" panose="020B0604020202020204" pitchFamily="34" charset="0"/>
                <a:cs typeface="Arial" panose="020B0604020202020204" pitchFamily="34" charset="0"/>
              </a:rPr>
              <a:t> drawn from existing services, national guidelines and the things people living with dementia and their care partners believe have a positive impact on their health, wellbeing and ability to live well with dementia.</a:t>
            </a:r>
          </a:p>
          <a:p>
            <a:pPr algn="l"/>
            <a:endParaRPr lang="en-GB" b="0" i="0" dirty="0">
              <a:solidFill>
                <a:srgbClr val="3D6074"/>
              </a:solidFill>
              <a:effectLst/>
              <a:latin typeface="Arial" panose="020B0604020202020204" pitchFamily="34" charset="0"/>
              <a:cs typeface="Arial" panose="020B0604020202020204" pitchFamily="34" charset="0"/>
            </a:endParaRPr>
          </a:p>
          <a:p>
            <a:pPr algn="l"/>
            <a:r>
              <a:rPr lang="en-GB" b="0" i="0" dirty="0">
                <a:solidFill>
                  <a:srgbClr val="3D6074"/>
                </a:solidFill>
                <a:effectLst/>
                <a:latin typeface="Arial" panose="020B0604020202020204" pitchFamily="34" charset="0"/>
                <a:cs typeface="Arial" panose="020B0604020202020204" pitchFamily="34" charset="0"/>
              </a:rPr>
              <a:t>Each </a:t>
            </a:r>
            <a:r>
              <a:rPr lang="en-GB" dirty="0">
                <a:solidFill>
                  <a:srgbClr val="3D6074"/>
                </a:solidFill>
                <a:latin typeface="Arial" panose="020B0604020202020204" pitchFamily="34" charset="0"/>
                <a:cs typeface="Arial" panose="020B0604020202020204" pitchFamily="34" charset="0"/>
              </a:rPr>
              <a:t>standard</a:t>
            </a:r>
            <a:r>
              <a:rPr lang="en-GB" b="0" i="0" dirty="0">
                <a:solidFill>
                  <a:srgbClr val="3D6074"/>
                </a:solidFill>
                <a:effectLst/>
                <a:latin typeface="Arial" panose="020B0604020202020204" pitchFamily="34" charset="0"/>
                <a:cs typeface="Arial" panose="020B0604020202020204" pitchFamily="34" charset="0"/>
              </a:rPr>
              <a:t> has been given a priority status, these are:</a:t>
            </a:r>
          </a:p>
          <a:p>
            <a:pPr algn="l"/>
            <a:endParaRPr lang="en-GB" b="0" i="0" dirty="0">
              <a:solidFill>
                <a:srgbClr val="3D6074"/>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GB" b="1" i="0" dirty="0">
                <a:solidFill>
                  <a:srgbClr val="3D6074"/>
                </a:solidFill>
                <a:effectLst/>
                <a:latin typeface="Arial" panose="020B0604020202020204" pitchFamily="34" charset="0"/>
                <a:cs typeface="Arial" panose="020B0604020202020204" pitchFamily="34" charset="0"/>
              </a:rPr>
              <a:t>Required to provide:</a:t>
            </a:r>
            <a:r>
              <a:rPr lang="en-GB" b="0" i="0" dirty="0">
                <a:solidFill>
                  <a:srgbClr val="3D6074"/>
                </a:solidFill>
                <a:effectLst/>
                <a:latin typeface="Arial" panose="020B0604020202020204" pitchFamily="34" charset="0"/>
                <a:cs typeface="Arial" panose="020B0604020202020204" pitchFamily="34" charset="0"/>
              </a:rPr>
              <a:t> These standards are requirements according to United Kingdom guidelines and all localities are required to provision for these.</a:t>
            </a:r>
          </a:p>
          <a:p>
            <a:pPr marL="742950" lvl="1" indent="-285750" algn="l">
              <a:buFont typeface="Arial" panose="020B0604020202020204" pitchFamily="34" charset="0"/>
              <a:buChar char="•"/>
            </a:pPr>
            <a:r>
              <a:rPr lang="en-GB" b="1" i="0" dirty="0">
                <a:solidFill>
                  <a:srgbClr val="3D6074"/>
                </a:solidFill>
                <a:effectLst/>
                <a:latin typeface="Arial" panose="020B0604020202020204" pitchFamily="34" charset="0"/>
                <a:cs typeface="Arial" panose="020B0604020202020204" pitchFamily="34" charset="0"/>
              </a:rPr>
              <a:t>Should be provided:</a:t>
            </a:r>
            <a:r>
              <a:rPr lang="en-GB" b="0" i="0" dirty="0">
                <a:solidFill>
                  <a:srgbClr val="3D6074"/>
                </a:solidFill>
                <a:effectLst/>
                <a:latin typeface="Arial" panose="020B0604020202020204" pitchFamily="34" charset="0"/>
                <a:cs typeface="Arial" panose="020B0604020202020204" pitchFamily="34" charset="0"/>
              </a:rPr>
              <a:t> Although United Kingdom guidelines do not list these recommendations as being a requirement, sufficient evidence exists to suggest that these recommendations should be provisioned.</a:t>
            </a:r>
          </a:p>
          <a:p>
            <a:pPr marL="742950" lvl="1" indent="-285750" algn="l">
              <a:buFont typeface="Arial" panose="020B0604020202020204" pitchFamily="34" charset="0"/>
              <a:buChar char="•"/>
            </a:pPr>
            <a:r>
              <a:rPr lang="en-GB" b="1" i="0" dirty="0">
                <a:solidFill>
                  <a:srgbClr val="3D6074"/>
                </a:solidFill>
                <a:effectLst/>
                <a:latin typeface="Arial" panose="020B0604020202020204" pitchFamily="34" charset="0"/>
                <a:cs typeface="Arial" panose="020B0604020202020204" pitchFamily="34" charset="0"/>
              </a:rPr>
              <a:t>Ambition:</a:t>
            </a:r>
            <a:r>
              <a:rPr lang="en-GB" b="0" i="0" dirty="0">
                <a:solidFill>
                  <a:srgbClr val="3D6074"/>
                </a:solidFill>
                <a:effectLst/>
                <a:latin typeface="Arial" panose="020B0604020202020204" pitchFamily="34" charset="0"/>
                <a:cs typeface="Arial" panose="020B0604020202020204" pitchFamily="34" charset="0"/>
              </a:rPr>
              <a:t> Emerging evidence suggests that these recommendations will benefit those living with dementia, their care partners or those at risk of developing dementia.</a:t>
            </a:r>
          </a:p>
          <a:p>
            <a:pPr lvl="1" algn="l"/>
            <a:endParaRPr lang="en-GB" b="0" i="0" dirty="0">
              <a:solidFill>
                <a:srgbClr val="3D6074"/>
              </a:solidFill>
              <a:effectLst/>
              <a:latin typeface="Arial" panose="020B0604020202020204" pitchFamily="34" charset="0"/>
              <a:cs typeface="Arial" panose="020B0604020202020204" pitchFamily="34" charset="0"/>
            </a:endParaRPr>
          </a:p>
          <a:p>
            <a:pPr lvl="1" algn="ctr"/>
            <a:r>
              <a:rPr lang="en-GB" b="1" dirty="0">
                <a:solidFill>
                  <a:srgbClr val="3D6074"/>
                </a:solidFill>
                <a:latin typeface="Arial" panose="020B0604020202020204" pitchFamily="34" charset="0"/>
                <a:cs typeface="Arial" panose="020B0604020202020204" pitchFamily="34" charset="0"/>
              </a:rPr>
              <a:t>We do not expect localities to provision for every standard. </a:t>
            </a:r>
          </a:p>
          <a:p>
            <a:pPr lvl="1" algn="ctr"/>
            <a:r>
              <a:rPr lang="en-GB" dirty="0">
                <a:solidFill>
                  <a:srgbClr val="3D6074"/>
                </a:solidFill>
                <a:latin typeface="Arial" panose="020B0604020202020204" pitchFamily="34" charset="0"/>
                <a:cs typeface="Arial" panose="020B0604020202020204" pitchFamily="34" charset="0"/>
              </a:rPr>
              <a:t>Though evidence, best practice and local, regional and national offers can be found for each standard which can be used to develop new services and improve existing provisions.</a:t>
            </a:r>
          </a:p>
          <a:p>
            <a:pPr marL="457200">
              <a:lnSpc>
                <a:spcPct val="115000"/>
              </a:lnSpc>
            </a:pPr>
            <a:endParaRPr lang="en-GB" sz="2000" dirty="0">
              <a:solidFill>
                <a:srgbClr val="0067A5"/>
              </a:solidFill>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297043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3" y="879118"/>
            <a:ext cx="10515600" cy="457200"/>
          </a:xfrm>
        </p:spPr>
        <p:txBody>
          <a:bodyPr>
            <a:normAutofit fontScale="90000"/>
          </a:bodyPr>
          <a:lstStyle/>
          <a:p>
            <a:r>
              <a:rPr lang="en-US" sz="2800" b="1" dirty="0"/>
              <a:t>Each standard includes</a:t>
            </a:r>
            <a:endParaRPr lang="en-GB" dirty="0"/>
          </a:p>
        </p:txBody>
      </p:sp>
      <p:cxnSp>
        <p:nvCxnSpPr>
          <p:cNvPr id="38" name="AutoShape 21">
            <a:extLst>
              <a:ext uri="{FF2B5EF4-FFF2-40B4-BE49-F238E27FC236}">
                <a16:creationId xmlns:a16="http://schemas.microsoft.com/office/drawing/2014/main" id="{95639810-D125-4763-AE32-30054D194232}"/>
              </a:ext>
            </a:extLst>
          </p:cNvPr>
          <p:cNvCxnSpPr>
            <a:cxnSpLocks noChangeShapeType="1"/>
          </p:cNvCxnSpPr>
          <p:nvPr/>
        </p:nvCxnSpPr>
        <p:spPr bwMode="auto">
          <a:xfrm>
            <a:off x="388883" y="1563587"/>
            <a:ext cx="11156097" cy="0"/>
          </a:xfrm>
          <a:prstGeom prst="straightConnector1">
            <a:avLst/>
          </a:prstGeom>
          <a:noFill/>
          <a:ln w="25400" algn="ctr">
            <a:solidFill>
              <a:srgbClr val="3D60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5432256"/>
          </a:xfrm>
          <a:prstGeom prst="rect">
            <a:avLst/>
          </a:prstGeom>
          <a:noFill/>
        </p:spPr>
        <p:txBody>
          <a:bodyPr wrap="square" rtlCol="0">
            <a:spAutoFit/>
          </a:bodyPr>
          <a:lstStyle/>
          <a:p>
            <a:pPr algn="l" rtl="0"/>
            <a:r>
              <a:rPr lang="en-GB" b="1" dirty="0">
                <a:solidFill>
                  <a:srgbClr val="3D6074"/>
                </a:solidFill>
                <a:latin typeface="Arial" panose="020B0604020202020204" pitchFamily="34" charset="0"/>
              </a:rPr>
              <a:t>Information:</a:t>
            </a:r>
          </a:p>
          <a:p>
            <a:pPr algn="l" rtl="0"/>
            <a:r>
              <a:rPr lang="en-GB" sz="1800" dirty="0">
                <a:solidFill>
                  <a:srgbClr val="3D6074"/>
                </a:solidFill>
                <a:latin typeface="Arial" panose="020B0604020202020204" pitchFamily="34" charset="0"/>
              </a:rPr>
              <a:t>Including standard and person-centred narrative – from the perspective of someone affected by dementia or a carer.</a:t>
            </a:r>
          </a:p>
          <a:p>
            <a:pPr algn="l" rtl="0"/>
            <a:endParaRPr lang="en-GB" b="1" dirty="0">
              <a:solidFill>
                <a:srgbClr val="3D6074"/>
              </a:solidFill>
              <a:latin typeface="Arial" panose="020B0604020202020204" pitchFamily="34" charset="0"/>
            </a:endParaRPr>
          </a:p>
          <a:p>
            <a:pPr algn="l" rtl="0"/>
            <a:r>
              <a:rPr lang="en-GB" b="1" dirty="0">
                <a:solidFill>
                  <a:srgbClr val="3D6074"/>
                </a:solidFill>
                <a:latin typeface="Arial" panose="020B0604020202020204" pitchFamily="34" charset="0"/>
              </a:rPr>
              <a:t>Regional, Local and national resources:</a:t>
            </a:r>
          </a:p>
          <a:p>
            <a:pPr algn="l" rtl="0"/>
            <a:r>
              <a:rPr lang="en-GB" sz="1800" dirty="0">
                <a:solidFill>
                  <a:srgbClr val="3D6074"/>
                </a:solidFill>
                <a:latin typeface="Arial" panose="020B0604020202020204" pitchFamily="34" charset="0"/>
              </a:rPr>
              <a:t>A selection of pre-existing resources (local, regional and national) which can be accessed to support patients (signposting) or to gain an understanding of pre-existing schemes and initiatives when commissioning new services</a:t>
            </a:r>
          </a:p>
          <a:p>
            <a:pPr algn="l" rtl="0"/>
            <a:endParaRPr lang="en-GB" b="1" dirty="0">
              <a:solidFill>
                <a:srgbClr val="3D6074"/>
              </a:solidFill>
              <a:latin typeface="Arial" panose="020B0604020202020204" pitchFamily="34" charset="0"/>
            </a:endParaRPr>
          </a:p>
          <a:p>
            <a:pPr algn="l" rtl="0"/>
            <a:r>
              <a:rPr lang="en-GB" b="1" dirty="0">
                <a:solidFill>
                  <a:srgbClr val="3D6074"/>
                </a:solidFill>
                <a:latin typeface="Arial" panose="020B0604020202020204" pitchFamily="34" charset="0"/>
              </a:rPr>
              <a:t>Evidence: </a:t>
            </a:r>
          </a:p>
          <a:p>
            <a:pPr algn="l" rtl="0"/>
            <a:r>
              <a:rPr lang="en-GB" sz="1800" dirty="0">
                <a:solidFill>
                  <a:srgbClr val="3D6074"/>
                </a:solidFill>
                <a:latin typeface="Arial" panose="020B0604020202020204" pitchFamily="34" charset="0"/>
              </a:rPr>
              <a:t>A list of evidence which supports selected standard</a:t>
            </a:r>
          </a:p>
          <a:p>
            <a:pPr algn="l" rtl="0"/>
            <a:endParaRPr lang="en-GB" b="1" dirty="0">
              <a:solidFill>
                <a:srgbClr val="3D6074"/>
              </a:solidFill>
              <a:latin typeface="Arial" panose="020B0604020202020204" pitchFamily="34" charset="0"/>
            </a:endParaRPr>
          </a:p>
          <a:p>
            <a:pPr algn="l" rtl="0"/>
            <a:r>
              <a:rPr lang="en-GB" b="1" dirty="0">
                <a:solidFill>
                  <a:srgbClr val="3D6074"/>
                </a:solidFill>
                <a:latin typeface="Arial" panose="020B0604020202020204" pitchFamily="34" charset="0"/>
              </a:rPr>
              <a:t>Best practice:</a:t>
            </a:r>
          </a:p>
          <a:p>
            <a:pPr algn="l" rtl="0"/>
            <a:r>
              <a:rPr lang="en-GB" sz="1800" dirty="0">
                <a:solidFill>
                  <a:srgbClr val="3D6074"/>
                </a:solidFill>
                <a:latin typeface="Arial" panose="020B0604020202020204" pitchFamily="34" charset="0"/>
              </a:rPr>
              <a:t>Examples of how the recommendation has previously been provisioned/actioned.</a:t>
            </a:r>
          </a:p>
          <a:p>
            <a:pPr algn="l" rtl="0"/>
            <a:endParaRPr lang="en-GB" sz="1800" dirty="0">
              <a:solidFill>
                <a:srgbClr val="3D6074"/>
              </a:solidFill>
              <a:latin typeface="Arial" panose="020B0604020202020204" pitchFamily="34" charset="0"/>
            </a:endParaRPr>
          </a:p>
          <a:p>
            <a:pPr algn="l" rtl="0"/>
            <a:endParaRPr lang="en-GB" dirty="0">
              <a:solidFill>
                <a:srgbClr val="3D6074"/>
              </a:solidFill>
              <a:latin typeface="Arial" panose="020B0604020202020204" pitchFamily="34" charset="0"/>
            </a:endParaRPr>
          </a:p>
          <a:p>
            <a:pPr algn="ctr" rtl="0"/>
            <a:r>
              <a:rPr lang="en-GB" b="1" dirty="0">
                <a:solidFill>
                  <a:srgbClr val="3D6074"/>
                </a:solidFill>
                <a:latin typeface="Arial" panose="020B0604020202020204" pitchFamily="34" charset="0"/>
              </a:rPr>
              <a:t>Examples of how the pathway can be used:</a:t>
            </a:r>
          </a:p>
          <a:p>
            <a:pPr marL="457200">
              <a:lnSpc>
                <a:spcPct val="115000"/>
              </a:lnSpc>
            </a:pPr>
            <a:endParaRPr lang="en-GB" sz="2000" dirty="0">
              <a:solidFill>
                <a:srgbClr val="0067A5"/>
              </a:solidFill>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609208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B8EFF-CAF3-4DED-BE09-235DCF5DF6C9}"/>
              </a:ext>
            </a:extLst>
          </p:cNvPr>
          <p:cNvSpPr>
            <a:spLocks noGrp="1"/>
          </p:cNvSpPr>
          <p:nvPr>
            <p:ph type="title"/>
          </p:nvPr>
        </p:nvSpPr>
        <p:spPr>
          <a:xfrm>
            <a:off x="388883" y="879118"/>
            <a:ext cx="10515600" cy="457200"/>
          </a:xfrm>
        </p:spPr>
        <p:txBody>
          <a:bodyPr>
            <a:normAutofit fontScale="90000"/>
          </a:bodyPr>
          <a:lstStyle/>
          <a:p>
            <a:r>
              <a:rPr lang="en-US" sz="2800" b="1" dirty="0"/>
              <a:t>Example 1</a:t>
            </a:r>
            <a:endParaRPr lang="en-GB" dirty="0"/>
          </a:p>
        </p:txBody>
      </p:sp>
      <p:cxnSp>
        <p:nvCxnSpPr>
          <p:cNvPr id="38" name="AutoShape 21">
            <a:extLst>
              <a:ext uri="{FF2B5EF4-FFF2-40B4-BE49-F238E27FC236}">
                <a16:creationId xmlns:a16="http://schemas.microsoft.com/office/drawing/2014/main" id="{95639810-D125-4763-AE32-30054D194232}"/>
              </a:ext>
            </a:extLst>
          </p:cNvPr>
          <p:cNvCxnSpPr>
            <a:cxnSpLocks noChangeShapeType="1"/>
          </p:cNvCxnSpPr>
          <p:nvPr/>
        </p:nvCxnSpPr>
        <p:spPr bwMode="auto">
          <a:xfrm>
            <a:off x="388883" y="1563587"/>
            <a:ext cx="11156097" cy="0"/>
          </a:xfrm>
          <a:prstGeom prst="straightConnector1">
            <a:avLst/>
          </a:prstGeom>
          <a:noFill/>
          <a:ln w="25400" algn="ctr">
            <a:solidFill>
              <a:srgbClr val="3D60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9" name="TextBox 38">
            <a:extLst>
              <a:ext uri="{FF2B5EF4-FFF2-40B4-BE49-F238E27FC236}">
                <a16:creationId xmlns:a16="http://schemas.microsoft.com/office/drawing/2014/main" id="{BB0E986A-8B15-455A-85D1-C2196CA5C091}"/>
              </a:ext>
            </a:extLst>
          </p:cNvPr>
          <p:cNvSpPr txBox="1"/>
          <p:nvPr/>
        </p:nvSpPr>
        <p:spPr>
          <a:xfrm>
            <a:off x="388882" y="1692166"/>
            <a:ext cx="11498317" cy="4601260"/>
          </a:xfrm>
          <a:prstGeom prst="rect">
            <a:avLst/>
          </a:prstGeom>
          <a:noFill/>
        </p:spPr>
        <p:txBody>
          <a:bodyPr wrap="square" rtlCol="0">
            <a:spAutoFit/>
          </a:bodyPr>
          <a:lstStyle/>
          <a:p>
            <a:r>
              <a:rPr lang="en-GB" sz="1800" b="1" dirty="0">
                <a:solidFill>
                  <a:srgbClr val="3D6074"/>
                </a:solidFill>
                <a:ea typeface="+mn-lt"/>
                <a:cs typeface="+mn-lt"/>
              </a:rPr>
              <a:t>Commissioning:</a:t>
            </a:r>
            <a:r>
              <a:rPr lang="en-US" sz="1800" dirty="0">
                <a:solidFill>
                  <a:srgbClr val="3D6074"/>
                </a:solidFill>
                <a:ea typeface="+mn-lt"/>
                <a:cs typeface="+mn-lt"/>
              </a:rPr>
              <a:t> </a:t>
            </a:r>
            <a:r>
              <a:rPr lang="en-GB" sz="1800" dirty="0">
                <a:solidFill>
                  <a:srgbClr val="3D6074"/>
                </a:solidFill>
                <a:ea typeface="+mn-lt"/>
                <a:cs typeface="+mn-lt"/>
              </a:rPr>
              <a:t> </a:t>
            </a:r>
            <a:endParaRPr lang="en-US" sz="1800" dirty="0">
              <a:solidFill>
                <a:srgbClr val="3D6074"/>
              </a:solidFill>
            </a:endParaRPr>
          </a:p>
          <a:p>
            <a:pPr marL="285750" indent="-285750">
              <a:buFont typeface="Arial"/>
              <a:buChar char="•"/>
            </a:pPr>
            <a:r>
              <a:rPr lang="en-GB" sz="1800" dirty="0">
                <a:solidFill>
                  <a:srgbClr val="3D6074"/>
                </a:solidFill>
                <a:ea typeface="+mn-lt"/>
                <a:cs typeface="+mn-lt"/>
              </a:rPr>
              <a:t>If you’re looking to commission a new service, you can find relevant evidence and examples in our pathway</a:t>
            </a:r>
            <a:r>
              <a:rPr lang="en-US" sz="1800" dirty="0">
                <a:solidFill>
                  <a:srgbClr val="3D6074"/>
                </a:solidFill>
                <a:ea typeface="+mn-lt"/>
                <a:cs typeface="+mn-lt"/>
              </a:rPr>
              <a:t> </a:t>
            </a:r>
            <a:r>
              <a:rPr lang="en-GB" sz="1800" dirty="0">
                <a:solidFill>
                  <a:srgbClr val="3D6074"/>
                </a:solidFill>
                <a:ea typeface="+mn-lt"/>
                <a:cs typeface="+mn-lt"/>
              </a:rPr>
              <a:t>  </a:t>
            </a:r>
          </a:p>
          <a:p>
            <a:endParaRPr lang="en-GB" sz="1800" dirty="0">
              <a:solidFill>
                <a:srgbClr val="3D6074"/>
              </a:solidFill>
              <a:cs typeface="Arial"/>
            </a:endParaRPr>
          </a:p>
          <a:p>
            <a:r>
              <a:rPr lang="en-GB" sz="1800" b="1" dirty="0">
                <a:solidFill>
                  <a:srgbClr val="3D6074"/>
                </a:solidFill>
                <a:ea typeface="+mn-lt"/>
                <a:cs typeface="+mn-lt"/>
              </a:rPr>
              <a:t>Examples:</a:t>
            </a:r>
            <a:r>
              <a:rPr lang="en-US" sz="1800" b="1" dirty="0">
                <a:solidFill>
                  <a:srgbClr val="3D6074"/>
                </a:solidFill>
                <a:ea typeface="+mn-lt"/>
                <a:cs typeface="+mn-lt"/>
              </a:rPr>
              <a:t>   </a:t>
            </a:r>
            <a:endParaRPr lang="en-GB" sz="1800" b="1" dirty="0">
              <a:solidFill>
                <a:srgbClr val="3D6074"/>
              </a:solidFill>
            </a:endParaRPr>
          </a:p>
          <a:p>
            <a:r>
              <a:rPr lang="en-US" sz="1800" b="1" dirty="0">
                <a:solidFill>
                  <a:srgbClr val="3D6074"/>
                </a:solidFill>
                <a:ea typeface="+mn-lt"/>
                <a:cs typeface="+mn-lt"/>
              </a:rPr>
              <a:t>Service Mapping </a:t>
            </a:r>
            <a:r>
              <a:rPr lang="en-US" sz="1800" dirty="0">
                <a:solidFill>
                  <a:srgbClr val="3D6074"/>
                </a:solidFill>
                <a:ea typeface="+mn-lt"/>
                <a:cs typeface="+mn-lt"/>
              </a:rPr>
              <a:t>– All dementia services in your locality can be seen on the tool and gives commissioners a full picture of the provision in their locality . </a:t>
            </a:r>
            <a:endParaRPr lang="en-GB" sz="1800" dirty="0">
              <a:solidFill>
                <a:srgbClr val="3D6074"/>
              </a:solidFill>
            </a:endParaRPr>
          </a:p>
          <a:p>
            <a:r>
              <a:rPr lang="en-US" sz="1800" b="1" dirty="0">
                <a:solidFill>
                  <a:srgbClr val="3D6074"/>
                </a:solidFill>
                <a:ea typeface="+mn-lt"/>
                <a:cs typeface="+mn-lt"/>
              </a:rPr>
              <a:t>Strategy Development</a:t>
            </a:r>
            <a:r>
              <a:rPr lang="en-US" sz="1800" dirty="0">
                <a:solidFill>
                  <a:srgbClr val="3D6074"/>
                </a:solidFill>
                <a:ea typeface="+mn-lt"/>
                <a:cs typeface="+mn-lt"/>
              </a:rPr>
              <a:t> – The standards have been developed from engaging with people with lived experience from al 10 localities. This can be used as a reference for strategy development. </a:t>
            </a:r>
            <a:endParaRPr lang="en-GB" sz="1800" dirty="0">
              <a:solidFill>
                <a:srgbClr val="3D6074"/>
              </a:solidFill>
            </a:endParaRPr>
          </a:p>
          <a:p>
            <a:r>
              <a:rPr lang="en-US" sz="1800" b="1" dirty="0">
                <a:solidFill>
                  <a:srgbClr val="3D6074"/>
                </a:solidFill>
                <a:ea typeface="+mn-lt"/>
                <a:cs typeface="+mn-lt"/>
              </a:rPr>
              <a:t>Identifying Best Practice </a:t>
            </a:r>
            <a:r>
              <a:rPr lang="en-US" sz="1800" dirty="0">
                <a:solidFill>
                  <a:srgbClr val="3D6074"/>
                </a:solidFill>
                <a:ea typeface="+mn-lt"/>
                <a:cs typeface="+mn-lt"/>
              </a:rPr>
              <a:t>- The tool has the benefit of enabling the user to look at the local service offer in any of the Greater Manchester localities. The Commissioner can view the offer in other localities  and learn from them </a:t>
            </a:r>
            <a:endParaRPr lang="en-GB" sz="1800" dirty="0">
              <a:solidFill>
                <a:srgbClr val="3D6074"/>
              </a:solidFill>
            </a:endParaRPr>
          </a:p>
          <a:p>
            <a:r>
              <a:rPr lang="en-US" sz="1800" b="1" dirty="0">
                <a:solidFill>
                  <a:srgbClr val="3D6074"/>
                </a:solidFill>
                <a:ea typeface="+mn-lt"/>
                <a:cs typeface="+mn-lt"/>
              </a:rPr>
              <a:t>Supporting Local Services</a:t>
            </a:r>
            <a:r>
              <a:rPr lang="en-US" sz="1800" dirty="0">
                <a:solidFill>
                  <a:srgbClr val="3D6074"/>
                </a:solidFill>
                <a:ea typeface="+mn-lt"/>
                <a:cs typeface="+mn-lt"/>
              </a:rPr>
              <a:t> - Commissioners should be encouraging local dementia services to actively use the tool to identify services in the area that are relevant to the patient and give guidance on how to use it.</a:t>
            </a:r>
            <a:endParaRPr lang="en-GB" sz="1800" dirty="0">
              <a:solidFill>
                <a:srgbClr val="3D6074"/>
              </a:solidFill>
              <a:ea typeface="+mn-lt"/>
              <a:cs typeface="+mn-lt"/>
            </a:endParaRPr>
          </a:p>
          <a:p>
            <a:r>
              <a:rPr lang="en-US" sz="1800" b="1" dirty="0">
                <a:solidFill>
                  <a:srgbClr val="3D6074"/>
                </a:solidFill>
                <a:ea typeface="+mn-lt"/>
                <a:cs typeface="+mn-lt"/>
              </a:rPr>
              <a:t>Cross Border Working</a:t>
            </a:r>
            <a:r>
              <a:rPr lang="en-US" sz="1800" dirty="0">
                <a:solidFill>
                  <a:srgbClr val="3D6074"/>
                </a:solidFill>
                <a:ea typeface="+mn-lt"/>
                <a:cs typeface="+mn-lt"/>
              </a:rPr>
              <a:t> - Now we are an ICB, work will be developed that may cross borders and the tool will help the user find available services in localities they may not be familiar with</a:t>
            </a:r>
          </a:p>
          <a:p>
            <a:pPr marL="457200">
              <a:lnSpc>
                <a:spcPct val="115000"/>
              </a:lnSpc>
            </a:pPr>
            <a:endParaRPr lang="en-GB" sz="2000" dirty="0">
              <a:solidFill>
                <a:srgbClr val="0067A5"/>
              </a:solidFill>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2817644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DFBCE4A6F48548940FA272378C3910" ma:contentTypeVersion="51" ma:contentTypeDescription="Create a new document." ma:contentTypeScope="" ma:versionID="2a3d7630ef944558eadbebbbc15c9a41">
  <xsd:schema xmlns:xsd="http://www.w3.org/2001/XMLSchema" xmlns:xs="http://www.w3.org/2001/XMLSchema" xmlns:p="http://schemas.microsoft.com/office/2006/metadata/properties" xmlns:ns1="http://schemas.microsoft.com/sharepoint/v3" xmlns:ns2="12b5927c-879b-4301-9b3d-aeca79e5acdc" xmlns:ns3="d80407ea-ab32-44dc-823e-2d35c8848535" xmlns:ns4="cccaf3ac-2de9-44d4-aa31-54302fceb5f7" targetNamespace="http://schemas.microsoft.com/office/2006/metadata/properties" ma:root="true" ma:fieldsID="2824d2b5a6b16888c86e21ae385fa14f" ns1:_="" ns2:_="" ns3:_="" ns4:_="">
    <xsd:import namespace="http://schemas.microsoft.com/sharepoint/v3"/>
    <xsd:import namespace="12b5927c-879b-4301-9b3d-aeca79e5acdc"/>
    <xsd:import namespace="d80407ea-ab32-44dc-823e-2d35c8848535"/>
    <xsd:import namespace="cccaf3ac-2de9-44d4-aa31-54302fceb5f7"/>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LengthInSeconds" minOccurs="0"/>
                <xsd:element ref="ns3:Review_x0020_Date"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b5927c-879b-4301-9b3d-aeca79e5acd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0407ea-ab32-44dc-823e-2d35c8848535" elementFormDefault="qualified">
    <xsd:import namespace="http://schemas.microsoft.com/office/2006/documentManagement/types"/>
    <xsd:import namespace="http://schemas.microsoft.com/office/infopath/2007/PartnerControls"/>
    <xsd:element name="MediaLengthInSeconds" ma:index="12" nillable="true" ma:displayName="Length (seconds)" ma:description="" ma:internalName="MediaLengthInSeconds" ma:readOnly="true">
      <xsd:simpleType>
        <xsd:restriction base="dms:Unknown"/>
      </xsd:simpleType>
    </xsd:element>
    <xsd:element name="Review_x0020_Date" ma:index="13" nillable="true" ma:displayName="Review date" ma:indexed="true" ma:internalName="Review_x0020_Dat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9e7aeeb-8726-425c-a44d-bacd1678f60f}" ma:internalName="TaxCatchAll" ma:showField="CatchAllData" ma:web="0a56483d-a880-4a60-be9b-4a1713a4b0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_x0020_Date xmlns="d80407ea-ab32-44dc-823e-2d35c8848535" xsi:nil="true"/>
    <_ip_UnifiedCompliancePolicyProperties xmlns="http://schemas.microsoft.com/sharepoint/v3" xsi:nil="true"/>
    <TaxCatchAll xmlns="cccaf3ac-2de9-44d4-aa31-54302fceb5f7" xsi:nil="true"/>
    <lcf76f155ced4ddcb4097134ff3c332f xmlns="d80407ea-ab32-44dc-823e-2d35c884853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89AA38-9D40-4EB5-851D-81133B09B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b5927c-879b-4301-9b3d-aeca79e5acdc"/>
    <ds:schemaRef ds:uri="d80407ea-ab32-44dc-823e-2d35c8848535"/>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D1D20B-94BF-45D9-915E-9BD350F5F7B2}">
  <ds:schemaRefs>
    <ds:schemaRef ds:uri="http://schemas.microsoft.com/sharepoint/v3/contenttype/forms"/>
  </ds:schemaRefs>
</ds:datastoreItem>
</file>

<file path=customXml/itemProps3.xml><?xml version="1.0" encoding="utf-8"?>
<ds:datastoreItem xmlns:ds="http://schemas.openxmlformats.org/officeDocument/2006/customXml" ds:itemID="{84055F8C-981F-436E-A616-D31E8CBEEE66}">
  <ds:schemaRefs>
    <ds:schemaRef ds:uri="http://schemas.microsoft.com/office/2006/metadata/properties"/>
    <ds:schemaRef ds:uri="http://schemas.microsoft.com/office/infopath/2007/PartnerControls"/>
    <ds:schemaRef ds:uri="http://schemas.microsoft.com/sharepoint/v3"/>
    <ds:schemaRef ds:uri="d80407ea-ab32-44dc-823e-2d35c8848535"/>
    <ds:schemaRef ds:uri="cccaf3ac-2de9-44d4-aa31-54302fceb5f7"/>
  </ds:schemaRefs>
</ds:datastoreItem>
</file>

<file path=docProps/app.xml><?xml version="1.0" encoding="utf-8"?>
<Properties xmlns="http://schemas.openxmlformats.org/officeDocument/2006/extended-properties" xmlns:vt="http://schemas.openxmlformats.org/officeDocument/2006/docPropsVTypes">
  <TotalTime>370</TotalTime>
  <Words>1810</Words>
  <Application>Microsoft Office PowerPoint</Application>
  <PresentationFormat>Widescreen</PresentationFormat>
  <Paragraphs>160</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Alte Haas Grotesk</vt:lpstr>
      <vt:lpstr>Arial</vt:lpstr>
      <vt:lpstr>Calibri</vt:lpstr>
      <vt:lpstr>Calibri Light</vt:lpstr>
      <vt:lpstr>Office Theme</vt:lpstr>
      <vt:lpstr>Greater Manchester’s Dementia Care Pathway September 2022 Presentation by: Helen Pratt, Sarah Fox, Cliff Wilson  </vt:lpstr>
      <vt:lpstr>PowerPoint Presentation</vt:lpstr>
      <vt:lpstr>History and development of the dementia care pathway</vt:lpstr>
      <vt:lpstr>Developing the standards</vt:lpstr>
      <vt:lpstr>Examples of how co-production has impacted the pathway</vt:lpstr>
      <vt:lpstr>Goal of the pathway</vt:lpstr>
      <vt:lpstr>The standards</vt:lpstr>
      <vt:lpstr>Each standard includes</vt:lpstr>
      <vt:lpstr>Example 1</vt:lpstr>
      <vt:lpstr>Example 2</vt:lpstr>
      <vt:lpstr>Example 3</vt:lpstr>
      <vt:lpstr>Using our questionnaire</vt:lpstr>
      <vt:lpstr>How to contact us</vt:lpstr>
      <vt:lpstr>Now it’s your turn</vt:lpstr>
      <vt:lpstr>Our ask of you – please promote and use the Pathway in your work areas/teams  We have provided materials that you can be printing off and handing out    </vt:lpstr>
      <vt:lpstr>How to contact us in Dementia United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 branding</dc:title>
  <dc:creator>Laura Blake</dc:creator>
  <cp:lastModifiedBy>Sarah Fox</cp:lastModifiedBy>
  <cp:revision>4</cp:revision>
  <dcterms:created xsi:type="dcterms:W3CDTF">2022-08-26T07:41:21Z</dcterms:created>
  <dcterms:modified xsi:type="dcterms:W3CDTF">2022-09-01T13:39:45Z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0x010100B9DFBCE4A6F48548940FA272378C3910</vt:lpwstr>
  </property>
</Properties>
</file>