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3" r:id="rId4"/>
  </p:sldMasterIdLst>
  <p:notesMasterIdLst>
    <p:notesMasterId r:id="rId62"/>
  </p:notesMasterIdLst>
  <p:sldIdLst>
    <p:sldId id="450" r:id="rId5"/>
    <p:sldId id="486" r:id="rId6"/>
    <p:sldId id="470" r:id="rId7"/>
    <p:sldId id="476" r:id="rId8"/>
    <p:sldId id="498" r:id="rId9"/>
    <p:sldId id="488" r:id="rId10"/>
    <p:sldId id="471" r:id="rId11"/>
    <p:sldId id="500" r:id="rId12"/>
    <p:sldId id="499" r:id="rId13"/>
    <p:sldId id="502" r:id="rId14"/>
    <p:sldId id="4124" r:id="rId15"/>
    <p:sldId id="269" r:id="rId16"/>
    <p:sldId id="267" r:id="rId17"/>
    <p:sldId id="4129" r:id="rId18"/>
    <p:sldId id="271" r:id="rId19"/>
    <p:sldId id="272" r:id="rId20"/>
    <p:sldId id="274" r:id="rId21"/>
    <p:sldId id="4130" r:id="rId22"/>
    <p:sldId id="4135" r:id="rId23"/>
    <p:sldId id="4138" r:id="rId24"/>
    <p:sldId id="261" r:id="rId25"/>
    <p:sldId id="4139" r:id="rId26"/>
    <p:sldId id="258" r:id="rId27"/>
    <p:sldId id="259" r:id="rId28"/>
    <p:sldId id="263" r:id="rId29"/>
    <p:sldId id="260" r:id="rId30"/>
    <p:sldId id="477" r:id="rId31"/>
    <p:sldId id="4141" r:id="rId32"/>
    <p:sldId id="4142" r:id="rId33"/>
    <p:sldId id="4143" r:id="rId34"/>
    <p:sldId id="4144" r:id="rId35"/>
    <p:sldId id="4145" r:id="rId36"/>
    <p:sldId id="501" r:id="rId37"/>
    <p:sldId id="4140" r:id="rId38"/>
    <p:sldId id="275" r:id="rId39"/>
    <p:sldId id="276" r:id="rId40"/>
    <p:sldId id="296" r:id="rId41"/>
    <p:sldId id="280" r:id="rId42"/>
    <p:sldId id="257" r:id="rId43"/>
    <p:sldId id="256" r:id="rId44"/>
    <p:sldId id="4476" r:id="rId45"/>
    <p:sldId id="4471" r:id="rId46"/>
    <p:sldId id="4477" r:id="rId47"/>
    <p:sldId id="4472" r:id="rId48"/>
    <p:sldId id="4478" r:id="rId49"/>
    <p:sldId id="4481" r:id="rId50"/>
    <p:sldId id="4479" r:id="rId51"/>
    <p:sldId id="4480" r:id="rId52"/>
    <p:sldId id="4482" r:id="rId53"/>
    <p:sldId id="4475" r:id="rId54"/>
    <p:sldId id="573" r:id="rId55"/>
    <p:sldId id="572" r:id="rId56"/>
    <p:sldId id="4146" r:id="rId57"/>
    <p:sldId id="4147" r:id="rId58"/>
    <p:sldId id="4148" r:id="rId59"/>
    <p:sldId id="4149" r:id="rId60"/>
    <p:sldId id="503"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M webinar 14th Oct 2022" id="{0400C0AF-AB96-4D85-A319-D16EC80E16B0}">
          <p14:sldIdLst>
            <p14:sldId id="450"/>
            <p14:sldId id="486"/>
          </p14:sldIdLst>
        </p14:section>
        <p14:section name="What is delirium" id="{493CE8E9-A580-43E7-9EF3-31F346363DE6}">
          <p14:sldIdLst>
            <p14:sldId id="470"/>
            <p14:sldId id="476"/>
          </p14:sldIdLst>
        </p14:section>
        <p14:section name="GM Delirium pathway" id="{76092D6E-097C-40E2-BBE8-4C620130FFD9}">
          <p14:sldIdLst>
            <p14:sldId id="498"/>
            <p14:sldId id="488"/>
            <p14:sldId id="471"/>
            <p14:sldId id="500"/>
            <p14:sldId id="499"/>
          </p14:sldIdLst>
        </p14:section>
        <p14:section name="Best Practice from across GM" id="{E4E650FB-C148-4581-87B4-A8AE5793BA7B}">
          <p14:sldIdLst>
            <p14:sldId id="502"/>
          </p14:sldIdLst>
        </p14:section>
        <p14:section name="Stockport - Jayne Etches" id="{D2488FAA-B48B-42D7-A07A-3C432C03D6BC}">
          <p14:sldIdLst>
            <p14:sldId id="4124"/>
            <p14:sldId id="269"/>
            <p14:sldId id="267"/>
            <p14:sldId id="4129"/>
            <p14:sldId id="271"/>
            <p14:sldId id="272"/>
            <p14:sldId id="274"/>
            <p14:sldId id="4130"/>
            <p14:sldId id="4135"/>
          </p14:sldIdLst>
        </p14:section>
        <p14:section name="Non-Eng speaking 4AT - Anham Ahmad" id="{9D0F6824-96C6-476F-ABFE-6E8BAB3D8D25}">
          <p14:sldIdLst>
            <p14:sldId id="4138"/>
            <p14:sldId id="261"/>
            <p14:sldId id="4139"/>
            <p14:sldId id="258"/>
            <p14:sldId id="259"/>
            <p14:sldId id="263"/>
            <p14:sldId id="260"/>
          </p14:sldIdLst>
        </p14:section>
        <p14:section name="Harnessing lived experience - Jacquie Widdowson &amp; Helen Pratt" id="{BB0A0258-8AFD-423B-864C-F51925DD1407}">
          <p14:sldIdLst>
            <p14:sldId id="477"/>
            <p14:sldId id="4141"/>
            <p14:sldId id="4142"/>
            <p14:sldId id="4143"/>
            <p14:sldId id="4144"/>
            <p14:sldId id="4145"/>
          </p14:sldIdLst>
        </p14:section>
        <p14:section name="Best practice from across GM" id="{E225EEE7-D541-403E-B6EC-EFA71B16C833}">
          <p14:sldIdLst>
            <p14:sldId id="501"/>
          </p14:sldIdLst>
        </p14:section>
        <p14:section name="7 mins teaching - Sam Turner" id="{C757767E-BCB4-47D5-A66C-B89134525821}">
          <p14:sldIdLst>
            <p14:sldId id="4140"/>
            <p14:sldId id="275"/>
            <p14:sldId id="276"/>
            <p14:sldId id="296"/>
            <p14:sldId id="280"/>
            <p14:sldId id="257"/>
            <p14:sldId id="256"/>
          </p14:sldIdLst>
        </p14:section>
        <p14:section name="News2 &amp; 4AT - Emma Vardy" id="{25E7364A-FB3E-4EDC-A2CB-2219EAF6825D}">
          <p14:sldIdLst>
            <p14:sldId id="4476"/>
            <p14:sldId id="4471"/>
            <p14:sldId id="4477"/>
            <p14:sldId id="4472"/>
            <p14:sldId id="4478"/>
            <p14:sldId id="4481"/>
            <p14:sldId id="4479"/>
            <p14:sldId id="4480"/>
            <p14:sldId id="4482"/>
            <p14:sldId id="4475"/>
            <p14:sldId id="573"/>
            <p14:sldId id="572"/>
          </p14:sldIdLst>
        </p14:section>
        <p14:section name="Pre-op planning - Kellie Smart" id="{38C4489F-19C9-4BB8-B1A0-9ADC1118B919}">
          <p14:sldIdLst>
            <p14:sldId id="4146"/>
            <p14:sldId id="4147"/>
            <p14:sldId id="4148"/>
            <p14:sldId id="4149"/>
          </p14:sldIdLst>
        </p14:section>
        <p14:section name="Our asks of you &amp; thank you" id="{A3B27D0E-BB7C-4365-97DF-DAD3365773D6}">
          <p14:sldIdLst>
            <p14:sldId id="50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3E5F73"/>
    <a:srgbClr val="ECF7F8"/>
    <a:srgbClr val="5AAEAE"/>
    <a:srgbClr val="00A5B2"/>
    <a:srgbClr val="EC008D"/>
    <a:srgbClr val="D5FCFF"/>
    <a:srgbClr val="69F4FF"/>
    <a:srgbClr val="3D6074"/>
    <a:srgbClr val="DF82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06AD3E-0549-4B7A-B3D6-400E5E86A198}" v="3" dt="2022-10-14T13:18:32.9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660" autoAdjust="0"/>
  </p:normalViewPr>
  <p:slideViewPr>
    <p:cSldViewPr snapToGrid="0">
      <p:cViewPr varScale="1">
        <p:scale>
          <a:sx n="56" d="100"/>
          <a:sy n="56" d="100"/>
        </p:scale>
        <p:origin x="320" y="60"/>
      </p:cViewPr>
      <p:guideLst/>
    </p:cSldViewPr>
  </p:slideViewPr>
  <p:notesTextViewPr>
    <p:cViewPr>
      <p:scale>
        <a:sx n="1" d="1"/>
        <a:sy n="1" d="1"/>
      </p:scale>
      <p:origin x="0" y="0"/>
    </p:cViewPr>
  </p:notesTextViewPr>
  <p:sorterViewPr>
    <p:cViewPr>
      <p:scale>
        <a:sx n="100" d="100"/>
        <a:sy n="100" d="100"/>
      </p:scale>
      <p:origin x="0" y="-3048"/>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HIRS</a:t>
            </a:r>
            <a:r>
              <a:rPr lang="en-GB" baseline="0"/>
              <a:t> Distressed behaviuor</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Sheet1!$A$1:$A$7</c:f>
              <c:strCache>
                <c:ptCount val="6"/>
                <c:pt idx="0">
                  <c:v>January</c:v>
                </c:pt>
                <c:pt idx="1">
                  <c:v>February</c:v>
                </c:pt>
                <c:pt idx="2">
                  <c:v>March</c:v>
                </c:pt>
                <c:pt idx="3">
                  <c:v>April</c:v>
                </c:pt>
                <c:pt idx="4">
                  <c:v>May</c:v>
                </c:pt>
                <c:pt idx="5">
                  <c:v>June</c:v>
                </c:pt>
              </c:strCache>
            </c:strRef>
          </c:cat>
          <c:val>
            <c:numRef>
              <c:f>Sheet1!$B$1:$B$7</c:f>
              <c:numCache>
                <c:formatCode>General</c:formatCode>
                <c:ptCount val="7"/>
                <c:pt idx="0">
                  <c:v>12</c:v>
                </c:pt>
                <c:pt idx="1">
                  <c:v>7</c:v>
                </c:pt>
                <c:pt idx="2">
                  <c:v>1</c:v>
                </c:pt>
                <c:pt idx="3">
                  <c:v>6</c:v>
                </c:pt>
                <c:pt idx="4">
                  <c:v>2</c:v>
                </c:pt>
                <c:pt idx="5">
                  <c:v>1</c:v>
                </c:pt>
              </c:numCache>
            </c:numRef>
          </c:val>
          <c:extLst>
            <c:ext xmlns:c16="http://schemas.microsoft.com/office/drawing/2014/chart" uri="{C3380CC4-5D6E-409C-BE32-E72D297353CC}">
              <c16:uniqueId val="{00000000-2A68-40E5-B2A8-585080309B3A}"/>
            </c:ext>
          </c:extLst>
        </c:ser>
        <c:dLbls>
          <c:showLegendKey val="0"/>
          <c:showVal val="0"/>
          <c:showCatName val="0"/>
          <c:showSerName val="0"/>
          <c:showPercent val="0"/>
          <c:showBubbleSize val="0"/>
        </c:dLbls>
        <c:gapWidth val="219"/>
        <c:overlap val="-27"/>
        <c:axId val="1408091359"/>
        <c:axId val="1408090527"/>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Sheet1!$A$1:$A$7</c15:sqref>
                        </c15:formulaRef>
                      </c:ext>
                    </c:extLst>
                    <c:strCache>
                      <c:ptCount val="6"/>
                      <c:pt idx="0">
                        <c:v>January</c:v>
                      </c:pt>
                      <c:pt idx="1">
                        <c:v>February</c:v>
                      </c:pt>
                      <c:pt idx="2">
                        <c:v>March</c:v>
                      </c:pt>
                      <c:pt idx="3">
                        <c:v>April</c:v>
                      </c:pt>
                      <c:pt idx="4">
                        <c:v>May</c:v>
                      </c:pt>
                      <c:pt idx="5">
                        <c:v>June</c:v>
                      </c:pt>
                    </c:strCache>
                  </c:strRef>
                </c:cat>
                <c:val>
                  <c:numRef>
                    <c:extLst>
                      <c:ext uri="{02D57815-91ED-43cb-92C2-25804820EDAC}">
                        <c15:formulaRef>
                          <c15:sqref>Sheet1!$C$1:$C$7</c15:sqref>
                        </c15:formulaRef>
                      </c:ext>
                    </c:extLst>
                    <c:numCache>
                      <c:formatCode>General</c:formatCode>
                      <c:ptCount val="7"/>
                    </c:numCache>
                  </c:numRef>
                </c:val>
                <c:extLst>
                  <c:ext xmlns:c16="http://schemas.microsoft.com/office/drawing/2014/chart" uri="{C3380CC4-5D6E-409C-BE32-E72D297353CC}">
                    <c16:uniqueId val="{00000001-2A68-40E5-B2A8-585080309B3A}"/>
                  </c:ext>
                </c:extLst>
              </c15:ser>
            </c15:filteredBarSeries>
          </c:ext>
        </c:extLst>
      </c:barChart>
      <c:catAx>
        <c:axId val="140809135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Month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8090527"/>
        <c:crosses val="autoZero"/>
        <c:auto val="1"/>
        <c:lblAlgn val="ctr"/>
        <c:lblOffset val="100"/>
        <c:noMultiLvlLbl val="0"/>
      </c:catAx>
      <c:valAx>
        <c:axId val="14080905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Nimber of incidents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80913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71F7D7-016E-453C-A0D3-C0ADFE8E6819}"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BF8ED1DB-597F-4FC0-89DC-07835A2E7BFB}">
      <dgm:prSet phldrT="[Text]" custT="1"/>
      <dgm:spPr>
        <a:solidFill>
          <a:srgbClr val="9FCDD5"/>
        </a:solidFill>
      </dgm:spPr>
      <dgm:t>
        <a:bodyPr/>
        <a:lstStyle/>
        <a:p>
          <a:r>
            <a:rPr lang="en-GB" sz="1400" dirty="0">
              <a:solidFill>
                <a:schemeClr val="tx1"/>
              </a:solidFill>
            </a:rPr>
            <a:t>International: European Delirium Association  </a:t>
          </a:r>
        </a:p>
      </dgm:t>
    </dgm:pt>
    <dgm:pt modelId="{1E6D8E9E-64FF-4C6F-A961-E2A0971F64BE}" type="parTrans" cxnId="{C99C3093-6269-451C-AF3D-305D0A120A09}">
      <dgm:prSet/>
      <dgm:spPr/>
      <dgm:t>
        <a:bodyPr/>
        <a:lstStyle/>
        <a:p>
          <a:endParaRPr lang="en-GB"/>
        </a:p>
      </dgm:t>
    </dgm:pt>
    <dgm:pt modelId="{D1F6C341-D160-4500-9B16-0A681A2DA766}" type="sibTrans" cxnId="{C99C3093-6269-451C-AF3D-305D0A120A09}">
      <dgm:prSet/>
      <dgm:spPr/>
      <dgm:t>
        <a:bodyPr/>
        <a:lstStyle/>
        <a:p>
          <a:endParaRPr lang="en-GB"/>
        </a:p>
      </dgm:t>
    </dgm:pt>
    <dgm:pt modelId="{A47BCFE8-7C0E-4C3D-9812-0EEC29C99BFD}">
      <dgm:prSet custT="1"/>
      <dgm:spPr>
        <a:solidFill>
          <a:srgbClr val="E1E880"/>
        </a:solidFill>
      </dgm:spPr>
      <dgm:t>
        <a:bodyPr/>
        <a:lstStyle/>
        <a:p>
          <a:r>
            <a:rPr lang="en-GB" sz="1300" dirty="0">
              <a:solidFill>
                <a:schemeClr val="tx1"/>
              </a:solidFill>
            </a:rPr>
            <a:t>   </a:t>
          </a:r>
        </a:p>
        <a:p>
          <a:endParaRPr lang="en-GB" sz="1400" dirty="0">
            <a:solidFill>
              <a:schemeClr val="tx1"/>
            </a:solidFill>
          </a:endParaRPr>
        </a:p>
        <a:p>
          <a:r>
            <a:rPr lang="en-GB" sz="1400" dirty="0">
              <a:solidFill>
                <a:schemeClr val="tx1"/>
              </a:solidFill>
            </a:rPr>
            <a:t>National: London, Devon, South Tyneside, South East England, Suffolk, Gloucestershire, Newcastle, British Geriatric Society, Royal College of Emergency Medicine study day, National Dementia Network webinar , NICE case study</a:t>
          </a:r>
        </a:p>
      </dgm:t>
    </dgm:pt>
    <dgm:pt modelId="{CFE83065-96AE-4DEB-8BAC-D9D239B8C243}" type="sibTrans" cxnId="{A1174B6E-30FB-4716-842C-47EB0DABD7E5}">
      <dgm:prSet/>
      <dgm:spPr/>
      <dgm:t>
        <a:bodyPr/>
        <a:lstStyle/>
        <a:p>
          <a:endParaRPr lang="en-GB"/>
        </a:p>
      </dgm:t>
    </dgm:pt>
    <dgm:pt modelId="{D16E56B9-B1BE-49FF-91F9-B4C7B1792DAD}" type="parTrans" cxnId="{A1174B6E-30FB-4716-842C-47EB0DABD7E5}">
      <dgm:prSet/>
      <dgm:spPr/>
      <dgm:t>
        <a:bodyPr/>
        <a:lstStyle/>
        <a:p>
          <a:endParaRPr lang="en-GB"/>
        </a:p>
      </dgm:t>
    </dgm:pt>
    <dgm:pt modelId="{4EBE4F97-8EE2-41C3-AF0E-C3A0FF9F15DF}">
      <dgm:prSet phldrT="[Text]" custT="1"/>
      <dgm:spPr>
        <a:solidFill>
          <a:srgbClr val="3F5664"/>
        </a:solidFill>
      </dgm:spPr>
      <dgm:t>
        <a:bodyPr/>
        <a:lstStyle/>
        <a:p>
          <a:r>
            <a:rPr lang="en-GB" sz="1300" dirty="0"/>
            <a:t>Pilot in 5 boroughs community toolkit</a:t>
          </a:r>
        </a:p>
      </dgm:t>
    </dgm:pt>
    <dgm:pt modelId="{D1407466-57E3-402B-AE87-59151820AD5C}" type="sibTrans" cxnId="{BF4B22A6-8120-4BCE-8B05-1E1314602BA3}">
      <dgm:prSet/>
      <dgm:spPr/>
      <dgm:t>
        <a:bodyPr/>
        <a:lstStyle/>
        <a:p>
          <a:endParaRPr lang="en-GB"/>
        </a:p>
      </dgm:t>
    </dgm:pt>
    <dgm:pt modelId="{A91017F7-4BFB-41C5-BBD1-A17DB9F163ED}" type="parTrans" cxnId="{BF4B22A6-8120-4BCE-8B05-1E1314602BA3}">
      <dgm:prSet/>
      <dgm:spPr/>
      <dgm:t>
        <a:bodyPr/>
        <a:lstStyle/>
        <a:p>
          <a:endParaRPr lang="en-GB"/>
        </a:p>
      </dgm:t>
    </dgm:pt>
    <dgm:pt modelId="{E392F72B-D7E0-434E-A59A-EB03D351B8A4}">
      <dgm:prSet phldrT="[Text]" custT="1"/>
      <dgm:spPr>
        <a:solidFill>
          <a:srgbClr val="9FCDD5"/>
        </a:solidFill>
      </dgm:spPr>
      <dgm:t>
        <a:bodyPr/>
        <a:lstStyle/>
        <a:p>
          <a:endParaRPr lang="en-GB" sz="1400" dirty="0"/>
        </a:p>
        <a:p>
          <a:endParaRPr lang="en-GB" sz="1400" dirty="0">
            <a:solidFill>
              <a:schemeClr val="tx1"/>
            </a:solidFill>
          </a:endParaRPr>
        </a:p>
        <a:p>
          <a:endParaRPr lang="en-GB" sz="1400" dirty="0">
            <a:solidFill>
              <a:schemeClr val="tx1"/>
            </a:solidFill>
          </a:endParaRPr>
        </a:p>
        <a:p>
          <a:r>
            <a:rPr lang="en-GB" sz="1400" dirty="0">
              <a:solidFill>
                <a:schemeClr val="tx1"/>
              </a:solidFill>
            </a:rPr>
            <a:t>GM: 10 boroughs locality led adoption with Health Innovation Manchester, GM Out of Hours alliance, GM Hospital Delirium group, GM libraries Zine workshop harnessing creative voices of lived experience</a:t>
          </a:r>
        </a:p>
      </dgm:t>
    </dgm:pt>
    <dgm:pt modelId="{183AAFCA-DA51-4F09-8674-93019CEC902D}" type="sibTrans" cxnId="{24BDFE6A-6736-420A-B360-1F4204EEF231}">
      <dgm:prSet/>
      <dgm:spPr/>
      <dgm:t>
        <a:bodyPr/>
        <a:lstStyle/>
        <a:p>
          <a:endParaRPr lang="en-GB"/>
        </a:p>
      </dgm:t>
    </dgm:pt>
    <dgm:pt modelId="{2882758B-FD92-48CE-AB51-EC8FB390D936}" type="parTrans" cxnId="{24BDFE6A-6736-420A-B360-1F4204EEF231}">
      <dgm:prSet/>
      <dgm:spPr/>
      <dgm:t>
        <a:bodyPr/>
        <a:lstStyle/>
        <a:p>
          <a:endParaRPr lang="en-GB"/>
        </a:p>
      </dgm:t>
    </dgm:pt>
    <dgm:pt modelId="{18FD722E-55C3-420F-BAE0-BF3A1A4A6A4D}">
      <dgm:prSet phldrT="[Text]" custT="1"/>
      <dgm:spPr/>
      <dgm:t>
        <a:bodyPr/>
        <a:lstStyle/>
        <a:p>
          <a:endParaRPr lang="en-GB" sz="1400" dirty="0">
            <a:solidFill>
              <a:schemeClr val="tx1"/>
            </a:solidFill>
          </a:endParaRPr>
        </a:p>
        <a:p>
          <a:r>
            <a:rPr lang="en-GB" sz="1400" dirty="0">
              <a:solidFill>
                <a:schemeClr val="tx1"/>
              </a:solidFill>
            </a:rPr>
            <a:t>North West: NW Ambulance Service, Warrington, East Cheshire, CMHT Wirral, Derbyshire, NW ADASS care homes quality series</a:t>
          </a:r>
        </a:p>
      </dgm:t>
    </dgm:pt>
    <dgm:pt modelId="{8659B192-C662-43E9-93DC-23638ECF5636}" type="sibTrans" cxnId="{2970E1DF-01FD-4D7E-964C-607908169CA2}">
      <dgm:prSet/>
      <dgm:spPr/>
      <dgm:t>
        <a:bodyPr/>
        <a:lstStyle/>
        <a:p>
          <a:endParaRPr lang="en-GB"/>
        </a:p>
      </dgm:t>
    </dgm:pt>
    <dgm:pt modelId="{766CAFAE-812C-44D3-B18C-50A61C33072C}" type="parTrans" cxnId="{2970E1DF-01FD-4D7E-964C-607908169CA2}">
      <dgm:prSet/>
      <dgm:spPr/>
      <dgm:t>
        <a:bodyPr/>
        <a:lstStyle/>
        <a:p>
          <a:endParaRPr lang="en-GB"/>
        </a:p>
      </dgm:t>
    </dgm:pt>
    <dgm:pt modelId="{458438AD-E1AD-456A-A5B9-DFB727236A9F}" type="pres">
      <dgm:prSet presAssocID="{7E71F7D7-016E-453C-A0D3-C0ADFE8E6819}" presName="Name0" presStyleCnt="0">
        <dgm:presLayoutVars>
          <dgm:chMax val="7"/>
          <dgm:resizeHandles val="exact"/>
        </dgm:presLayoutVars>
      </dgm:prSet>
      <dgm:spPr/>
    </dgm:pt>
    <dgm:pt modelId="{141CACF9-63B4-4F23-8748-ABDBB9CFBA59}" type="pres">
      <dgm:prSet presAssocID="{7E71F7D7-016E-453C-A0D3-C0ADFE8E6819}" presName="comp1" presStyleCnt="0"/>
      <dgm:spPr/>
    </dgm:pt>
    <dgm:pt modelId="{85E0F27A-5D22-44E6-9AFE-2D1B1801FE9A}" type="pres">
      <dgm:prSet presAssocID="{7E71F7D7-016E-453C-A0D3-C0ADFE8E6819}" presName="circle1" presStyleLbl="node1" presStyleIdx="0" presStyleCnt="5" custScaleX="160387" custLinFactNeighborX="129" custLinFactNeighborY="-2472"/>
      <dgm:spPr/>
    </dgm:pt>
    <dgm:pt modelId="{52051C8C-CBBE-42A0-9FD5-F38B4558976B}" type="pres">
      <dgm:prSet presAssocID="{7E71F7D7-016E-453C-A0D3-C0ADFE8E6819}" presName="c1text" presStyleLbl="node1" presStyleIdx="0" presStyleCnt="5">
        <dgm:presLayoutVars>
          <dgm:bulletEnabled val="1"/>
        </dgm:presLayoutVars>
      </dgm:prSet>
      <dgm:spPr/>
    </dgm:pt>
    <dgm:pt modelId="{2D3B2B5A-FBBA-46A9-8230-61CFD0C3BB64}" type="pres">
      <dgm:prSet presAssocID="{7E71F7D7-016E-453C-A0D3-C0ADFE8E6819}" presName="comp2" presStyleCnt="0"/>
      <dgm:spPr/>
    </dgm:pt>
    <dgm:pt modelId="{BAB981A3-620F-41F8-A17C-6BC33A273CF9}" type="pres">
      <dgm:prSet presAssocID="{7E71F7D7-016E-453C-A0D3-C0ADFE8E6819}" presName="circle2" presStyleLbl="node1" presStyleIdx="1" presStyleCnt="5" custScaleX="177989" custScaleY="98068"/>
      <dgm:spPr/>
    </dgm:pt>
    <dgm:pt modelId="{0D1695E5-4FDE-4CB2-9297-9C3D41C4A691}" type="pres">
      <dgm:prSet presAssocID="{7E71F7D7-016E-453C-A0D3-C0ADFE8E6819}" presName="c2text" presStyleLbl="node1" presStyleIdx="1" presStyleCnt="5">
        <dgm:presLayoutVars>
          <dgm:bulletEnabled val="1"/>
        </dgm:presLayoutVars>
      </dgm:prSet>
      <dgm:spPr/>
    </dgm:pt>
    <dgm:pt modelId="{F2A14C57-86B3-449B-AD3C-3DA79CD6918A}" type="pres">
      <dgm:prSet presAssocID="{7E71F7D7-016E-453C-A0D3-C0ADFE8E6819}" presName="comp3" presStyleCnt="0"/>
      <dgm:spPr/>
    </dgm:pt>
    <dgm:pt modelId="{209DF6B4-9D45-4F2B-8194-ED72FB8E5C3F}" type="pres">
      <dgm:prSet presAssocID="{7E71F7D7-016E-453C-A0D3-C0ADFE8E6819}" presName="circle3" presStyleLbl="node1" presStyleIdx="2" presStyleCnt="5" custScaleX="164797" custScaleY="85264" custLinFactNeighborX="-1747" custLinFactNeighborY="8486"/>
      <dgm:spPr/>
    </dgm:pt>
    <dgm:pt modelId="{189272B3-2DCD-4E51-BA67-AF2220921973}" type="pres">
      <dgm:prSet presAssocID="{7E71F7D7-016E-453C-A0D3-C0ADFE8E6819}" presName="c3text" presStyleLbl="node1" presStyleIdx="2" presStyleCnt="5">
        <dgm:presLayoutVars>
          <dgm:bulletEnabled val="1"/>
        </dgm:presLayoutVars>
      </dgm:prSet>
      <dgm:spPr/>
    </dgm:pt>
    <dgm:pt modelId="{C7259DD6-D2AC-41F2-B4BF-A37E5F3AA711}" type="pres">
      <dgm:prSet presAssocID="{7E71F7D7-016E-453C-A0D3-C0ADFE8E6819}" presName="comp4" presStyleCnt="0"/>
      <dgm:spPr/>
    </dgm:pt>
    <dgm:pt modelId="{943CA630-FA9C-4D21-B6B1-37199378394F}" type="pres">
      <dgm:prSet presAssocID="{7E71F7D7-016E-453C-A0D3-C0ADFE8E6819}" presName="circle4" presStyleLbl="node1" presStyleIdx="3" presStyleCnt="5" custScaleX="179787" custScaleY="73440" custLinFactNeighborX="0" custLinFactNeighborY="15521"/>
      <dgm:spPr/>
    </dgm:pt>
    <dgm:pt modelId="{6B8284FA-4E9D-4A0C-BEF2-30033D6A3D4F}" type="pres">
      <dgm:prSet presAssocID="{7E71F7D7-016E-453C-A0D3-C0ADFE8E6819}" presName="c4text" presStyleLbl="node1" presStyleIdx="3" presStyleCnt="5">
        <dgm:presLayoutVars>
          <dgm:bulletEnabled val="1"/>
        </dgm:presLayoutVars>
      </dgm:prSet>
      <dgm:spPr/>
    </dgm:pt>
    <dgm:pt modelId="{319F7CDD-1386-4A8F-A23E-DD9A10786378}" type="pres">
      <dgm:prSet presAssocID="{7E71F7D7-016E-453C-A0D3-C0ADFE8E6819}" presName="comp5" presStyleCnt="0"/>
      <dgm:spPr/>
    </dgm:pt>
    <dgm:pt modelId="{416A1D0B-D400-4643-A09F-AE848744A1EF}" type="pres">
      <dgm:prSet presAssocID="{7E71F7D7-016E-453C-A0D3-C0ADFE8E6819}" presName="circle5" presStyleLbl="node1" presStyleIdx="4" presStyleCnt="5" custScaleX="94345" custScaleY="29498" custLinFactNeighborX="0" custLinFactNeighborY="32533"/>
      <dgm:spPr/>
    </dgm:pt>
    <dgm:pt modelId="{ACF5C05C-9986-4B71-9E71-4C348E5C0683}" type="pres">
      <dgm:prSet presAssocID="{7E71F7D7-016E-453C-A0D3-C0ADFE8E6819}" presName="c5text" presStyleLbl="node1" presStyleIdx="4" presStyleCnt="5">
        <dgm:presLayoutVars>
          <dgm:bulletEnabled val="1"/>
        </dgm:presLayoutVars>
      </dgm:prSet>
      <dgm:spPr/>
    </dgm:pt>
  </dgm:ptLst>
  <dgm:cxnLst>
    <dgm:cxn modelId="{520F2340-EA8D-4761-8AAE-95E5F4EDC555}" type="presOf" srcId="{18FD722E-55C3-420F-BAE0-BF3A1A4A6A4D}" destId="{209DF6B4-9D45-4F2B-8194-ED72FB8E5C3F}" srcOrd="0" destOrd="0" presId="urn:microsoft.com/office/officeart/2005/8/layout/venn2"/>
    <dgm:cxn modelId="{4E830A68-3916-4013-9E52-09027F4CA036}" type="presOf" srcId="{7E71F7D7-016E-453C-A0D3-C0ADFE8E6819}" destId="{458438AD-E1AD-456A-A5B9-DFB727236A9F}" srcOrd="0" destOrd="0" presId="urn:microsoft.com/office/officeart/2005/8/layout/venn2"/>
    <dgm:cxn modelId="{24BDFE6A-6736-420A-B360-1F4204EEF231}" srcId="{7E71F7D7-016E-453C-A0D3-C0ADFE8E6819}" destId="{E392F72B-D7E0-434E-A59A-EB03D351B8A4}" srcOrd="3" destOrd="0" parTransId="{2882758B-FD92-48CE-AB51-EC8FB390D936}" sibTransId="{183AAFCA-DA51-4F09-8674-93019CEC902D}"/>
    <dgm:cxn modelId="{06AB164B-C998-4AD7-8B4B-C244525EF7C9}" type="presOf" srcId="{E392F72B-D7E0-434E-A59A-EB03D351B8A4}" destId="{6B8284FA-4E9D-4A0C-BEF2-30033D6A3D4F}" srcOrd="1" destOrd="0" presId="urn:microsoft.com/office/officeart/2005/8/layout/venn2"/>
    <dgm:cxn modelId="{84B1664B-0FD6-4AF5-90C5-1B95AFDDE891}" type="presOf" srcId="{E392F72B-D7E0-434E-A59A-EB03D351B8A4}" destId="{943CA630-FA9C-4D21-B6B1-37199378394F}" srcOrd="0" destOrd="0" presId="urn:microsoft.com/office/officeart/2005/8/layout/venn2"/>
    <dgm:cxn modelId="{A1174B6E-30FB-4716-842C-47EB0DABD7E5}" srcId="{7E71F7D7-016E-453C-A0D3-C0ADFE8E6819}" destId="{A47BCFE8-7C0E-4C3D-9812-0EEC29C99BFD}" srcOrd="1" destOrd="0" parTransId="{D16E56B9-B1BE-49FF-91F9-B4C7B1792DAD}" sibTransId="{CFE83065-96AE-4DEB-8BAC-D9D239B8C243}"/>
    <dgm:cxn modelId="{BD2AC255-7245-4764-924C-8C5E57A2ACA2}" type="presOf" srcId="{4EBE4F97-8EE2-41C3-AF0E-C3A0FF9F15DF}" destId="{416A1D0B-D400-4643-A09F-AE848744A1EF}" srcOrd="0" destOrd="0" presId="urn:microsoft.com/office/officeart/2005/8/layout/venn2"/>
    <dgm:cxn modelId="{3C3FB487-BD70-4354-A9BB-9EA7F450169E}" type="presOf" srcId="{A47BCFE8-7C0E-4C3D-9812-0EEC29C99BFD}" destId="{BAB981A3-620F-41F8-A17C-6BC33A273CF9}" srcOrd="0" destOrd="0" presId="urn:microsoft.com/office/officeart/2005/8/layout/venn2"/>
    <dgm:cxn modelId="{C99C3093-6269-451C-AF3D-305D0A120A09}" srcId="{7E71F7D7-016E-453C-A0D3-C0ADFE8E6819}" destId="{BF8ED1DB-597F-4FC0-89DC-07835A2E7BFB}" srcOrd="0" destOrd="0" parTransId="{1E6D8E9E-64FF-4C6F-A961-E2A0971F64BE}" sibTransId="{D1F6C341-D160-4500-9B16-0A681A2DA766}"/>
    <dgm:cxn modelId="{2B23CB95-AC7E-4340-B44C-3F21C7B6D0E4}" type="presOf" srcId="{4EBE4F97-8EE2-41C3-AF0E-C3A0FF9F15DF}" destId="{ACF5C05C-9986-4B71-9E71-4C348E5C0683}" srcOrd="1" destOrd="0" presId="urn:microsoft.com/office/officeart/2005/8/layout/venn2"/>
    <dgm:cxn modelId="{BF4B22A6-8120-4BCE-8B05-1E1314602BA3}" srcId="{7E71F7D7-016E-453C-A0D3-C0ADFE8E6819}" destId="{4EBE4F97-8EE2-41C3-AF0E-C3A0FF9F15DF}" srcOrd="4" destOrd="0" parTransId="{A91017F7-4BFB-41C5-BBD1-A17DB9F163ED}" sibTransId="{D1407466-57E3-402B-AE87-59151820AD5C}"/>
    <dgm:cxn modelId="{768900CF-AC62-4086-879A-7A9328409EB9}" type="presOf" srcId="{18FD722E-55C3-420F-BAE0-BF3A1A4A6A4D}" destId="{189272B3-2DCD-4E51-BA67-AF2220921973}" srcOrd="1" destOrd="0" presId="urn:microsoft.com/office/officeart/2005/8/layout/venn2"/>
    <dgm:cxn modelId="{15E063D4-0BCE-4CA0-8588-23EF1EC84545}" type="presOf" srcId="{A47BCFE8-7C0E-4C3D-9812-0EEC29C99BFD}" destId="{0D1695E5-4FDE-4CB2-9297-9C3D41C4A691}" srcOrd="1" destOrd="0" presId="urn:microsoft.com/office/officeart/2005/8/layout/venn2"/>
    <dgm:cxn modelId="{2970E1DF-01FD-4D7E-964C-607908169CA2}" srcId="{7E71F7D7-016E-453C-A0D3-C0ADFE8E6819}" destId="{18FD722E-55C3-420F-BAE0-BF3A1A4A6A4D}" srcOrd="2" destOrd="0" parTransId="{766CAFAE-812C-44D3-B18C-50A61C33072C}" sibTransId="{8659B192-C662-43E9-93DC-23638ECF5636}"/>
    <dgm:cxn modelId="{703CAAE6-9AC8-4C37-A9E5-98FFC51FA663}" type="presOf" srcId="{BF8ED1DB-597F-4FC0-89DC-07835A2E7BFB}" destId="{85E0F27A-5D22-44E6-9AFE-2D1B1801FE9A}" srcOrd="0" destOrd="0" presId="urn:microsoft.com/office/officeart/2005/8/layout/venn2"/>
    <dgm:cxn modelId="{C9B67CF7-B84E-44DB-9D50-FE451669EE72}" type="presOf" srcId="{BF8ED1DB-597F-4FC0-89DC-07835A2E7BFB}" destId="{52051C8C-CBBE-42A0-9FD5-F38B4558976B}" srcOrd="1" destOrd="0" presId="urn:microsoft.com/office/officeart/2005/8/layout/venn2"/>
    <dgm:cxn modelId="{6B02EEFF-0DBE-4192-A0EF-57C72C39B06F}" type="presParOf" srcId="{458438AD-E1AD-456A-A5B9-DFB727236A9F}" destId="{141CACF9-63B4-4F23-8748-ABDBB9CFBA59}" srcOrd="0" destOrd="0" presId="urn:microsoft.com/office/officeart/2005/8/layout/venn2"/>
    <dgm:cxn modelId="{5F8E78B1-FEC1-42BC-856D-C08F380C34CB}" type="presParOf" srcId="{141CACF9-63B4-4F23-8748-ABDBB9CFBA59}" destId="{85E0F27A-5D22-44E6-9AFE-2D1B1801FE9A}" srcOrd="0" destOrd="0" presId="urn:microsoft.com/office/officeart/2005/8/layout/venn2"/>
    <dgm:cxn modelId="{AAADB34D-B2EE-480C-9F9B-C222B698F71C}" type="presParOf" srcId="{141CACF9-63B4-4F23-8748-ABDBB9CFBA59}" destId="{52051C8C-CBBE-42A0-9FD5-F38B4558976B}" srcOrd="1" destOrd="0" presId="urn:microsoft.com/office/officeart/2005/8/layout/venn2"/>
    <dgm:cxn modelId="{169379B0-B01D-4C7F-B651-BF042750AE47}" type="presParOf" srcId="{458438AD-E1AD-456A-A5B9-DFB727236A9F}" destId="{2D3B2B5A-FBBA-46A9-8230-61CFD0C3BB64}" srcOrd="1" destOrd="0" presId="urn:microsoft.com/office/officeart/2005/8/layout/venn2"/>
    <dgm:cxn modelId="{E2C2C606-3FC1-46B7-BA71-A0C63A1B5AF5}" type="presParOf" srcId="{2D3B2B5A-FBBA-46A9-8230-61CFD0C3BB64}" destId="{BAB981A3-620F-41F8-A17C-6BC33A273CF9}" srcOrd="0" destOrd="0" presId="urn:microsoft.com/office/officeart/2005/8/layout/venn2"/>
    <dgm:cxn modelId="{332E8CD4-C152-4231-9ABC-402FD4D9780D}" type="presParOf" srcId="{2D3B2B5A-FBBA-46A9-8230-61CFD0C3BB64}" destId="{0D1695E5-4FDE-4CB2-9297-9C3D41C4A691}" srcOrd="1" destOrd="0" presId="urn:microsoft.com/office/officeart/2005/8/layout/venn2"/>
    <dgm:cxn modelId="{26E410F9-C594-4041-8882-741E1A5653F5}" type="presParOf" srcId="{458438AD-E1AD-456A-A5B9-DFB727236A9F}" destId="{F2A14C57-86B3-449B-AD3C-3DA79CD6918A}" srcOrd="2" destOrd="0" presId="urn:microsoft.com/office/officeart/2005/8/layout/venn2"/>
    <dgm:cxn modelId="{BE4CD8E7-897B-485E-AC97-56A4B1C42EC9}" type="presParOf" srcId="{F2A14C57-86B3-449B-AD3C-3DA79CD6918A}" destId="{209DF6B4-9D45-4F2B-8194-ED72FB8E5C3F}" srcOrd="0" destOrd="0" presId="urn:microsoft.com/office/officeart/2005/8/layout/venn2"/>
    <dgm:cxn modelId="{445CEC14-96CA-4F57-AEA1-ADB6F8BD325E}" type="presParOf" srcId="{F2A14C57-86B3-449B-AD3C-3DA79CD6918A}" destId="{189272B3-2DCD-4E51-BA67-AF2220921973}" srcOrd="1" destOrd="0" presId="urn:microsoft.com/office/officeart/2005/8/layout/venn2"/>
    <dgm:cxn modelId="{BB4E582D-491A-4648-8214-A33CEDF5E675}" type="presParOf" srcId="{458438AD-E1AD-456A-A5B9-DFB727236A9F}" destId="{C7259DD6-D2AC-41F2-B4BF-A37E5F3AA711}" srcOrd="3" destOrd="0" presId="urn:microsoft.com/office/officeart/2005/8/layout/venn2"/>
    <dgm:cxn modelId="{E337F862-3FE2-4681-BE87-93152391B354}" type="presParOf" srcId="{C7259DD6-D2AC-41F2-B4BF-A37E5F3AA711}" destId="{943CA630-FA9C-4D21-B6B1-37199378394F}" srcOrd="0" destOrd="0" presId="urn:microsoft.com/office/officeart/2005/8/layout/venn2"/>
    <dgm:cxn modelId="{6BB8F5EE-7A41-4F37-8789-C744B2197FB5}" type="presParOf" srcId="{C7259DD6-D2AC-41F2-B4BF-A37E5F3AA711}" destId="{6B8284FA-4E9D-4A0C-BEF2-30033D6A3D4F}" srcOrd="1" destOrd="0" presId="urn:microsoft.com/office/officeart/2005/8/layout/venn2"/>
    <dgm:cxn modelId="{79991382-ED7C-4260-9E8F-35074EFE040C}" type="presParOf" srcId="{458438AD-E1AD-456A-A5B9-DFB727236A9F}" destId="{319F7CDD-1386-4A8F-A23E-DD9A10786378}" srcOrd="4" destOrd="0" presId="urn:microsoft.com/office/officeart/2005/8/layout/venn2"/>
    <dgm:cxn modelId="{14727283-8F4A-4CA7-B761-D47028C8553B}" type="presParOf" srcId="{319F7CDD-1386-4A8F-A23E-DD9A10786378}" destId="{416A1D0B-D400-4643-A09F-AE848744A1EF}" srcOrd="0" destOrd="0" presId="urn:microsoft.com/office/officeart/2005/8/layout/venn2"/>
    <dgm:cxn modelId="{E3ECCF25-3B61-4747-94DD-276EF02F5D74}" type="presParOf" srcId="{319F7CDD-1386-4A8F-A23E-DD9A10786378}" destId="{ACF5C05C-9986-4B71-9E71-4C348E5C068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4F2E34-38FA-46FD-9568-69B5171CE7F9}"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en-GB"/>
        </a:p>
      </dgm:t>
    </dgm:pt>
    <dgm:pt modelId="{AD295C88-363F-4865-9C94-D48A6E74AFB6}">
      <dgm:prSet phldrT="[Text]" custT="1"/>
      <dgm:spPr/>
      <dgm:t>
        <a:bodyPr/>
        <a:lstStyle/>
        <a:p>
          <a:r>
            <a:rPr lang="en-GB" sz="1600" dirty="0"/>
            <a:t>Delirium Pathway</a:t>
          </a:r>
        </a:p>
      </dgm:t>
    </dgm:pt>
    <dgm:pt modelId="{97B6ADF2-46E7-4C90-B7D0-AFA527F17788}" type="parTrans" cxnId="{3623D6B1-386A-434C-835D-44ED037206D2}">
      <dgm:prSet/>
      <dgm:spPr/>
      <dgm:t>
        <a:bodyPr/>
        <a:lstStyle/>
        <a:p>
          <a:endParaRPr lang="en-GB" sz="1600"/>
        </a:p>
      </dgm:t>
    </dgm:pt>
    <dgm:pt modelId="{E627C448-86D6-4551-8F8A-555452BE766F}" type="sibTrans" cxnId="{3623D6B1-386A-434C-835D-44ED037206D2}">
      <dgm:prSet/>
      <dgm:spPr/>
      <dgm:t>
        <a:bodyPr/>
        <a:lstStyle/>
        <a:p>
          <a:endParaRPr lang="en-GB" sz="1600"/>
        </a:p>
      </dgm:t>
    </dgm:pt>
    <dgm:pt modelId="{911CC5CC-9C2B-4B09-B0CD-E84E0F57122C}">
      <dgm:prSet phldrT="[Text]" custT="1"/>
      <dgm:spPr/>
      <dgm:t>
        <a:bodyPr/>
        <a:lstStyle/>
        <a:p>
          <a:r>
            <a:rPr lang="en-GB" sz="1600" dirty="0"/>
            <a:t>Training for all staff</a:t>
          </a:r>
        </a:p>
      </dgm:t>
    </dgm:pt>
    <dgm:pt modelId="{89D7A926-ADCE-4FFB-AF70-4FFE00EDFDF8}" type="parTrans" cxnId="{99E9DD7B-A208-4F5A-8964-ABBA63145F36}">
      <dgm:prSet/>
      <dgm:spPr/>
      <dgm:t>
        <a:bodyPr/>
        <a:lstStyle/>
        <a:p>
          <a:endParaRPr lang="en-GB" sz="1600"/>
        </a:p>
      </dgm:t>
    </dgm:pt>
    <dgm:pt modelId="{54BCCB85-6C7A-4066-A4AB-5C86BE2FE258}" type="sibTrans" cxnId="{99E9DD7B-A208-4F5A-8964-ABBA63145F36}">
      <dgm:prSet/>
      <dgm:spPr/>
      <dgm:t>
        <a:bodyPr/>
        <a:lstStyle/>
        <a:p>
          <a:endParaRPr lang="en-GB" sz="1600"/>
        </a:p>
      </dgm:t>
    </dgm:pt>
    <dgm:pt modelId="{CA22B287-E644-42BE-A76D-DE71173F67B3}">
      <dgm:prSet phldrT="[Text]" custT="1"/>
      <dgm:spPr>
        <a:solidFill>
          <a:srgbClr val="EC008D"/>
        </a:solidFill>
      </dgm:spPr>
      <dgm:t>
        <a:bodyPr/>
        <a:lstStyle/>
        <a:p>
          <a:r>
            <a:rPr lang="en-GB" sz="1600" dirty="0"/>
            <a:t>Developed Pathway</a:t>
          </a:r>
        </a:p>
      </dgm:t>
    </dgm:pt>
    <dgm:pt modelId="{8115E55A-ADC2-4FF2-AFE1-D3E27FF92F6D}" type="parTrans" cxnId="{41991C20-390D-4731-BAC9-0F1842926789}">
      <dgm:prSet/>
      <dgm:spPr/>
      <dgm:t>
        <a:bodyPr/>
        <a:lstStyle/>
        <a:p>
          <a:endParaRPr lang="en-GB" sz="1600"/>
        </a:p>
      </dgm:t>
    </dgm:pt>
    <dgm:pt modelId="{DECCF996-804A-4CE4-8D0A-2599DB242D9F}" type="sibTrans" cxnId="{41991C20-390D-4731-BAC9-0F1842926789}">
      <dgm:prSet/>
      <dgm:spPr/>
      <dgm:t>
        <a:bodyPr/>
        <a:lstStyle/>
        <a:p>
          <a:endParaRPr lang="en-GB" sz="1600"/>
        </a:p>
      </dgm:t>
    </dgm:pt>
    <dgm:pt modelId="{989DF556-1D82-4731-93FB-B38ABAF2B6D1}">
      <dgm:prSet phldrT="[Text]" custT="1"/>
      <dgm:spPr>
        <a:solidFill>
          <a:srgbClr val="00A5B2"/>
        </a:solidFill>
      </dgm:spPr>
      <dgm:t>
        <a:bodyPr/>
        <a:lstStyle/>
        <a:p>
          <a:r>
            <a:rPr lang="en-GB" sz="1600" dirty="0"/>
            <a:t>Pilot with Victoria DN Team </a:t>
          </a:r>
        </a:p>
        <a:p>
          <a:r>
            <a:rPr lang="en-GB" sz="1200" dirty="0"/>
            <a:t>(with GM Dementia United)</a:t>
          </a:r>
        </a:p>
      </dgm:t>
    </dgm:pt>
    <dgm:pt modelId="{AB1CA3CE-4BB5-4C24-91A1-698D19030927}" type="parTrans" cxnId="{F7798A72-A817-4B1F-8C9C-8A39BDAEB61B}">
      <dgm:prSet/>
      <dgm:spPr/>
      <dgm:t>
        <a:bodyPr/>
        <a:lstStyle/>
        <a:p>
          <a:endParaRPr lang="en-GB" sz="1600"/>
        </a:p>
      </dgm:t>
    </dgm:pt>
    <dgm:pt modelId="{39E1796A-2B09-4702-A3FC-109FD0C96933}" type="sibTrans" cxnId="{F7798A72-A817-4B1F-8C9C-8A39BDAEB61B}">
      <dgm:prSet/>
      <dgm:spPr/>
      <dgm:t>
        <a:bodyPr/>
        <a:lstStyle/>
        <a:p>
          <a:endParaRPr lang="en-GB" sz="1600"/>
        </a:p>
      </dgm:t>
    </dgm:pt>
    <dgm:pt modelId="{80A25DB3-9554-459D-94FC-520235E881ED}">
      <dgm:prSet phldrT="[Text]" custT="1"/>
      <dgm:spPr/>
      <dgm:t>
        <a:bodyPr/>
        <a:lstStyle/>
        <a:p>
          <a:r>
            <a:rPr lang="en-GB" sz="1600" dirty="0"/>
            <a:t>Gathered data,  evaluated project and shared learning </a:t>
          </a:r>
        </a:p>
      </dgm:t>
    </dgm:pt>
    <dgm:pt modelId="{10F8E22B-A329-4A1F-A2B1-FCE98DCB0EF4}" type="parTrans" cxnId="{384DB752-9E1A-4951-B040-08AA3FF3F3ED}">
      <dgm:prSet/>
      <dgm:spPr/>
      <dgm:t>
        <a:bodyPr/>
        <a:lstStyle/>
        <a:p>
          <a:endParaRPr lang="en-GB" sz="1600"/>
        </a:p>
      </dgm:t>
    </dgm:pt>
    <dgm:pt modelId="{442349C5-3B15-4F63-ACD7-5FE2613CF2A5}" type="sibTrans" cxnId="{384DB752-9E1A-4951-B040-08AA3FF3F3ED}">
      <dgm:prSet/>
      <dgm:spPr/>
      <dgm:t>
        <a:bodyPr/>
        <a:lstStyle/>
        <a:p>
          <a:endParaRPr lang="en-GB" sz="1600"/>
        </a:p>
      </dgm:t>
    </dgm:pt>
    <dgm:pt modelId="{08CCC052-DC3A-4EED-BB10-CB9D90E7B55B}">
      <dgm:prSet phldrT="[Text]" custT="1"/>
      <dgm:spPr/>
      <dgm:t>
        <a:bodyPr/>
        <a:lstStyle/>
        <a:p>
          <a:r>
            <a:rPr lang="en-GB" sz="1600" dirty="0"/>
            <a:t>Roll out/ Spread </a:t>
          </a:r>
        </a:p>
      </dgm:t>
    </dgm:pt>
    <dgm:pt modelId="{4EBA256A-86E1-46D3-9E2D-43C4FB5AAFFB}" type="parTrans" cxnId="{319692DC-7413-48CF-864B-FA50B6D1FAA7}">
      <dgm:prSet/>
      <dgm:spPr/>
      <dgm:t>
        <a:bodyPr/>
        <a:lstStyle/>
        <a:p>
          <a:endParaRPr lang="en-GB" sz="1600"/>
        </a:p>
      </dgm:t>
    </dgm:pt>
    <dgm:pt modelId="{40A1B900-8859-4C91-895B-49E5EB33679E}" type="sibTrans" cxnId="{319692DC-7413-48CF-864B-FA50B6D1FAA7}">
      <dgm:prSet/>
      <dgm:spPr/>
      <dgm:t>
        <a:bodyPr/>
        <a:lstStyle/>
        <a:p>
          <a:endParaRPr lang="en-GB" sz="1600"/>
        </a:p>
      </dgm:t>
    </dgm:pt>
    <dgm:pt modelId="{14CD2B8D-4C9E-4279-81D8-F1AAB0AB80D0}">
      <dgm:prSet phldrT="[Text]" custT="1"/>
      <dgm:spPr/>
      <dgm:t>
        <a:bodyPr/>
        <a:lstStyle/>
        <a:p>
          <a:endParaRPr lang="en-GB"/>
        </a:p>
      </dgm:t>
    </dgm:pt>
    <dgm:pt modelId="{9D9C4191-7D4C-4440-8FFD-8076EEAF1CBF}" type="parTrans" cxnId="{35062045-EAE3-4D6C-94E2-894D64859C76}">
      <dgm:prSet/>
      <dgm:spPr/>
      <dgm:t>
        <a:bodyPr/>
        <a:lstStyle/>
        <a:p>
          <a:endParaRPr lang="en-GB" sz="1600"/>
        </a:p>
      </dgm:t>
    </dgm:pt>
    <dgm:pt modelId="{EF93AB5D-3D9B-47D0-BEF9-D684039B4937}" type="sibTrans" cxnId="{35062045-EAE3-4D6C-94E2-894D64859C76}">
      <dgm:prSet/>
      <dgm:spPr/>
      <dgm:t>
        <a:bodyPr/>
        <a:lstStyle/>
        <a:p>
          <a:endParaRPr lang="en-GB" sz="1600"/>
        </a:p>
      </dgm:t>
    </dgm:pt>
    <dgm:pt modelId="{DD469D73-4DD6-497A-A593-6A6DEA916B43}">
      <dgm:prSet phldrT="[Text]" custT="1"/>
      <dgm:spPr>
        <a:solidFill>
          <a:srgbClr val="3E5F73"/>
        </a:solidFill>
      </dgm:spPr>
      <dgm:t>
        <a:bodyPr/>
        <a:lstStyle/>
        <a:p>
          <a:r>
            <a:rPr lang="en-GB" sz="1600" dirty="0"/>
            <a:t>Staff and patient experience</a:t>
          </a:r>
        </a:p>
      </dgm:t>
    </dgm:pt>
    <dgm:pt modelId="{8C393DAC-DB3A-4419-9269-B59E90A8BDF6}" type="parTrans" cxnId="{812671ED-952E-47F3-A74D-935AFE55CFDA}">
      <dgm:prSet/>
      <dgm:spPr/>
      <dgm:t>
        <a:bodyPr/>
        <a:lstStyle/>
        <a:p>
          <a:endParaRPr lang="en-GB"/>
        </a:p>
      </dgm:t>
    </dgm:pt>
    <dgm:pt modelId="{23C7D83C-3D0E-474D-9B9B-C5D008B013EC}" type="sibTrans" cxnId="{812671ED-952E-47F3-A74D-935AFE55CFDA}">
      <dgm:prSet/>
      <dgm:spPr/>
      <dgm:t>
        <a:bodyPr/>
        <a:lstStyle/>
        <a:p>
          <a:endParaRPr lang="en-GB"/>
        </a:p>
      </dgm:t>
    </dgm:pt>
    <dgm:pt modelId="{32DE2AEF-90E5-4590-905C-15333EAD3788}">
      <dgm:prSet phldrT="[Text]" custT="1"/>
      <dgm:spPr/>
      <dgm:t>
        <a:bodyPr/>
        <a:lstStyle/>
        <a:p>
          <a:endParaRPr lang="en-GB" sz="1600" dirty="0"/>
        </a:p>
      </dgm:t>
    </dgm:pt>
    <dgm:pt modelId="{8F0433B2-D124-4B9A-9486-BA6C09A29387}" type="parTrans" cxnId="{33A65EC7-711A-4A62-860D-AA574D648E11}">
      <dgm:prSet/>
      <dgm:spPr/>
      <dgm:t>
        <a:bodyPr/>
        <a:lstStyle/>
        <a:p>
          <a:endParaRPr lang="en-GB"/>
        </a:p>
      </dgm:t>
    </dgm:pt>
    <dgm:pt modelId="{F7FE43DB-53E1-4375-9177-98642B83ED33}" type="sibTrans" cxnId="{33A65EC7-711A-4A62-860D-AA574D648E11}">
      <dgm:prSet/>
      <dgm:spPr/>
      <dgm:t>
        <a:bodyPr/>
        <a:lstStyle/>
        <a:p>
          <a:endParaRPr lang="en-GB"/>
        </a:p>
      </dgm:t>
    </dgm:pt>
    <dgm:pt modelId="{FFF7F0B6-D9EC-4254-B3AF-65962F9F59AA}">
      <dgm:prSet phldrT="[Text]" custT="1"/>
      <dgm:spPr/>
      <dgm:t>
        <a:bodyPr/>
        <a:lstStyle/>
        <a:p>
          <a:endParaRPr lang="en-GB" sz="1600" dirty="0"/>
        </a:p>
      </dgm:t>
    </dgm:pt>
    <dgm:pt modelId="{9E14C1CE-B671-4F80-ADC3-D13473CA0231}" type="parTrans" cxnId="{B5CD2747-D342-43DF-808B-A2D1E609FD79}">
      <dgm:prSet/>
      <dgm:spPr/>
      <dgm:t>
        <a:bodyPr/>
        <a:lstStyle/>
        <a:p>
          <a:endParaRPr lang="en-GB"/>
        </a:p>
      </dgm:t>
    </dgm:pt>
    <dgm:pt modelId="{B35C0F3C-98B3-4F68-8C69-4CCC102F0EFC}" type="sibTrans" cxnId="{B5CD2747-D342-43DF-808B-A2D1E609FD79}">
      <dgm:prSet/>
      <dgm:spPr/>
      <dgm:t>
        <a:bodyPr/>
        <a:lstStyle/>
        <a:p>
          <a:endParaRPr lang="en-GB"/>
        </a:p>
      </dgm:t>
    </dgm:pt>
    <dgm:pt modelId="{4B9B8AD9-01D0-4E3F-85A3-138B5996754C}">
      <dgm:prSet phldrT="[Text]" custT="1"/>
      <dgm:spPr/>
      <dgm:t>
        <a:bodyPr/>
        <a:lstStyle/>
        <a:p>
          <a:endParaRPr lang="en-GB" sz="1600" dirty="0"/>
        </a:p>
      </dgm:t>
    </dgm:pt>
    <dgm:pt modelId="{032B81C4-148F-4559-8422-94E68955F7BF}" type="parTrans" cxnId="{2B8C1D77-01B1-4B8F-AD93-A766B5359310}">
      <dgm:prSet/>
      <dgm:spPr/>
      <dgm:t>
        <a:bodyPr/>
        <a:lstStyle/>
        <a:p>
          <a:endParaRPr lang="en-GB"/>
        </a:p>
      </dgm:t>
    </dgm:pt>
    <dgm:pt modelId="{62D5D358-027C-4A76-9EC5-E0019ADBF201}" type="sibTrans" cxnId="{2B8C1D77-01B1-4B8F-AD93-A766B5359310}">
      <dgm:prSet/>
      <dgm:spPr/>
      <dgm:t>
        <a:bodyPr/>
        <a:lstStyle/>
        <a:p>
          <a:endParaRPr lang="en-GB"/>
        </a:p>
      </dgm:t>
    </dgm:pt>
    <dgm:pt modelId="{45A1452B-1705-4A6E-B9B4-18DF07626CA1}" type="pres">
      <dgm:prSet presAssocID="{814F2E34-38FA-46FD-9568-69B5171CE7F9}" presName="Name0" presStyleCnt="0">
        <dgm:presLayoutVars>
          <dgm:chMax val="1"/>
          <dgm:chPref val="1"/>
          <dgm:dir/>
          <dgm:animOne val="branch"/>
          <dgm:animLvl val="lvl"/>
        </dgm:presLayoutVars>
      </dgm:prSet>
      <dgm:spPr/>
    </dgm:pt>
    <dgm:pt modelId="{5D467144-B113-4F2D-97E7-0E9F6EA53E23}" type="pres">
      <dgm:prSet presAssocID="{AD295C88-363F-4865-9C94-D48A6E74AFB6}" presName="Parent" presStyleLbl="node0" presStyleIdx="0" presStyleCnt="1">
        <dgm:presLayoutVars>
          <dgm:chMax val="6"/>
          <dgm:chPref val="6"/>
        </dgm:presLayoutVars>
      </dgm:prSet>
      <dgm:spPr/>
    </dgm:pt>
    <dgm:pt modelId="{97A2DAEE-8100-4494-B3CD-ADE6CED29B27}" type="pres">
      <dgm:prSet presAssocID="{911CC5CC-9C2B-4B09-B0CD-E84E0F57122C}" presName="Accent1" presStyleCnt="0"/>
      <dgm:spPr/>
    </dgm:pt>
    <dgm:pt modelId="{99E63F53-A9BD-47FB-BEC4-CD9E6DAE71D7}" type="pres">
      <dgm:prSet presAssocID="{911CC5CC-9C2B-4B09-B0CD-E84E0F57122C}" presName="Accent" presStyleLbl="bgShp" presStyleIdx="0" presStyleCnt="6"/>
      <dgm:spPr/>
    </dgm:pt>
    <dgm:pt modelId="{FC9E9292-027B-485E-B5CF-EC3E04E1AEBF}" type="pres">
      <dgm:prSet presAssocID="{911CC5CC-9C2B-4B09-B0CD-E84E0F57122C}" presName="Child1" presStyleLbl="node1" presStyleIdx="0" presStyleCnt="6">
        <dgm:presLayoutVars>
          <dgm:chMax val="0"/>
          <dgm:chPref val="0"/>
          <dgm:bulletEnabled val="1"/>
        </dgm:presLayoutVars>
      </dgm:prSet>
      <dgm:spPr/>
    </dgm:pt>
    <dgm:pt modelId="{40697D8A-547D-4C65-B206-010DBD782359}" type="pres">
      <dgm:prSet presAssocID="{CA22B287-E644-42BE-A76D-DE71173F67B3}" presName="Accent2" presStyleCnt="0"/>
      <dgm:spPr/>
    </dgm:pt>
    <dgm:pt modelId="{D0164AA0-2A78-4EFC-9AF7-05F8E89E0623}" type="pres">
      <dgm:prSet presAssocID="{CA22B287-E644-42BE-A76D-DE71173F67B3}" presName="Accent" presStyleLbl="bgShp" presStyleIdx="1" presStyleCnt="6"/>
      <dgm:spPr/>
    </dgm:pt>
    <dgm:pt modelId="{F38A967C-0179-4EE0-AF02-12E1B6BEC4C0}" type="pres">
      <dgm:prSet presAssocID="{CA22B287-E644-42BE-A76D-DE71173F67B3}" presName="Child2" presStyleLbl="node1" presStyleIdx="1" presStyleCnt="6">
        <dgm:presLayoutVars>
          <dgm:chMax val="0"/>
          <dgm:chPref val="0"/>
          <dgm:bulletEnabled val="1"/>
        </dgm:presLayoutVars>
      </dgm:prSet>
      <dgm:spPr/>
    </dgm:pt>
    <dgm:pt modelId="{66F8F21C-81EB-42E2-A4D6-9D3E400B4687}" type="pres">
      <dgm:prSet presAssocID="{989DF556-1D82-4731-93FB-B38ABAF2B6D1}" presName="Accent3" presStyleCnt="0"/>
      <dgm:spPr/>
    </dgm:pt>
    <dgm:pt modelId="{72B4D693-F8F5-4923-AE4B-251F4044AE6D}" type="pres">
      <dgm:prSet presAssocID="{989DF556-1D82-4731-93FB-B38ABAF2B6D1}" presName="Accent" presStyleLbl="bgShp" presStyleIdx="2" presStyleCnt="6"/>
      <dgm:spPr/>
    </dgm:pt>
    <dgm:pt modelId="{FDF20677-303C-4071-A255-57481C15BF73}" type="pres">
      <dgm:prSet presAssocID="{989DF556-1D82-4731-93FB-B38ABAF2B6D1}" presName="Child3" presStyleLbl="node1" presStyleIdx="2" presStyleCnt="6">
        <dgm:presLayoutVars>
          <dgm:chMax val="0"/>
          <dgm:chPref val="0"/>
          <dgm:bulletEnabled val="1"/>
        </dgm:presLayoutVars>
      </dgm:prSet>
      <dgm:spPr/>
    </dgm:pt>
    <dgm:pt modelId="{710DE731-5B52-4196-A806-9CCD05170EE7}" type="pres">
      <dgm:prSet presAssocID="{DD469D73-4DD6-497A-A593-6A6DEA916B43}" presName="Accent4" presStyleCnt="0"/>
      <dgm:spPr/>
    </dgm:pt>
    <dgm:pt modelId="{7BBBD958-8849-4702-B966-542DC7998ABC}" type="pres">
      <dgm:prSet presAssocID="{DD469D73-4DD6-497A-A593-6A6DEA916B43}" presName="Accent" presStyleLbl="bgShp" presStyleIdx="3" presStyleCnt="6"/>
      <dgm:spPr/>
    </dgm:pt>
    <dgm:pt modelId="{532A5233-5DA0-40AB-9291-AF39FD2D4ADB}" type="pres">
      <dgm:prSet presAssocID="{DD469D73-4DD6-497A-A593-6A6DEA916B43}" presName="Child4" presStyleLbl="node1" presStyleIdx="3" presStyleCnt="6">
        <dgm:presLayoutVars>
          <dgm:chMax val="0"/>
          <dgm:chPref val="0"/>
          <dgm:bulletEnabled val="1"/>
        </dgm:presLayoutVars>
      </dgm:prSet>
      <dgm:spPr/>
    </dgm:pt>
    <dgm:pt modelId="{10E4ADDC-DA32-46B5-94C7-985B26E7CEEF}" type="pres">
      <dgm:prSet presAssocID="{80A25DB3-9554-459D-94FC-520235E881ED}" presName="Accent5" presStyleCnt="0"/>
      <dgm:spPr/>
    </dgm:pt>
    <dgm:pt modelId="{9DFD7662-BD23-49DD-BF93-8F1B38D1223A}" type="pres">
      <dgm:prSet presAssocID="{80A25DB3-9554-459D-94FC-520235E881ED}" presName="Accent" presStyleLbl="bgShp" presStyleIdx="4" presStyleCnt="6"/>
      <dgm:spPr/>
    </dgm:pt>
    <dgm:pt modelId="{0B21F736-2CCF-454C-8A01-215BA766AE9D}" type="pres">
      <dgm:prSet presAssocID="{80A25DB3-9554-459D-94FC-520235E881ED}" presName="Child5" presStyleLbl="node1" presStyleIdx="4" presStyleCnt="6">
        <dgm:presLayoutVars>
          <dgm:chMax val="0"/>
          <dgm:chPref val="0"/>
          <dgm:bulletEnabled val="1"/>
        </dgm:presLayoutVars>
      </dgm:prSet>
      <dgm:spPr/>
    </dgm:pt>
    <dgm:pt modelId="{11B204CC-BA36-4C19-A596-F56E30632EBF}" type="pres">
      <dgm:prSet presAssocID="{08CCC052-DC3A-4EED-BB10-CB9D90E7B55B}" presName="Accent6" presStyleCnt="0"/>
      <dgm:spPr/>
    </dgm:pt>
    <dgm:pt modelId="{AC309AA8-5606-48D1-A120-DB13DBE6D9E0}" type="pres">
      <dgm:prSet presAssocID="{08CCC052-DC3A-4EED-BB10-CB9D90E7B55B}" presName="Accent" presStyleLbl="bgShp" presStyleIdx="5" presStyleCnt="6"/>
      <dgm:spPr/>
    </dgm:pt>
    <dgm:pt modelId="{F4D582AD-CF4E-419D-B4FF-3E2B6CFF6748}" type="pres">
      <dgm:prSet presAssocID="{08CCC052-DC3A-4EED-BB10-CB9D90E7B55B}" presName="Child6" presStyleLbl="node1" presStyleIdx="5" presStyleCnt="6">
        <dgm:presLayoutVars>
          <dgm:chMax val="0"/>
          <dgm:chPref val="0"/>
          <dgm:bulletEnabled val="1"/>
        </dgm:presLayoutVars>
      </dgm:prSet>
      <dgm:spPr/>
    </dgm:pt>
  </dgm:ptLst>
  <dgm:cxnLst>
    <dgm:cxn modelId="{41991C20-390D-4731-BAC9-0F1842926789}" srcId="{AD295C88-363F-4865-9C94-D48A6E74AFB6}" destId="{CA22B287-E644-42BE-A76D-DE71173F67B3}" srcOrd="1" destOrd="0" parTransId="{8115E55A-ADC2-4FF2-AFE1-D3E27FF92F6D}" sibTransId="{DECCF996-804A-4CE4-8D0A-2599DB242D9F}"/>
    <dgm:cxn modelId="{BD903224-9649-4E19-AA9B-D34F20EDB8FF}" type="presOf" srcId="{AD295C88-363F-4865-9C94-D48A6E74AFB6}" destId="{5D467144-B113-4F2D-97E7-0E9F6EA53E23}" srcOrd="0" destOrd="0" presId="urn:microsoft.com/office/officeart/2011/layout/HexagonRadial"/>
    <dgm:cxn modelId="{5F495839-DBA3-4B9B-9DC2-26710F1A95A7}" type="presOf" srcId="{CA22B287-E644-42BE-A76D-DE71173F67B3}" destId="{F38A967C-0179-4EE0-AF02-12E1B6BEC4C0}" srcOrd="0" destOrd="0" presId="urn:microsoft.com/office/officeart/2011/layout/HexagonRadial"/>
    <dgm:cxn modelId="{ADCFDE64-9602-41F4-9ED2-414D7BB6982E}" type="presOf" srcId="{989DF556-1D82-4731-93FB-B38ABAF2B6D1}" destId="{FDF20677-303C-4071-A255-57481C15BF73}" srcOrd="0" destOrd="0" presId="urn:microsoft.com/office/officeart/2011/layout/HexagonRadial"/>
    <dgm:cxn modelId="{35062045-EAE3-4D6C-94E2-894D64859C76}" srcId="{AD295C88-363F-4865-9C94-D48A6E74AFB6}" destId="{14CD2B8D-4C9E-4279-81D8-F1AAB0AB80D0}" srcOrd="9" destOrd="0" parTransId="{9D9C4191-7D4C-4440-8FFD-8076EEAF1CBF}" sibTransId="{EF93AB5D-3D9B-47D0-BEF9-D684039B4937}"/>
    <dgm:cxn modelId="{B5CD2747-D342-43DF-808B-A2D1E609FD79}" srcId="{AD295C88-363F-4865-9C94-D48A6E74AFB6}" destId="{FFF7F0B6-D9EC-4254-B3AF-65962F9F59AA}" srcOrd="7" destOrd="0" parTransId="{9E14C1CE-B671-4F80-ADC3-D13473CA0231}" sibTransId="{B35C0F3C-98B3-4F68-8C69-4CCC102F0EFC}"/>
    <dgm:cxn modelId="{F7798A72-A817-4B1F-8C9C-8A39BDAEB61B}" srcId="{AD295C88-363F-4865-9C94-D48A6E74AFB6}" destId="{989DF556-1D82-4731-93FB-B38ABAF2B6D1}" srcOrd="2" destOrd="0" parTransId="{AB1CA3CE-4BB5-4C24-91A1-698D19030927}" sibTransId="{39E1796A-2B09-4702-A3FC-109FD0C96933}"/>
    <dgm:cxn modelId="{384DB752-9E1A-4951-B040-08AA3FF3F3ED}" srcId="{AD295C88-363F-4865-9C94-D48A6E74AFB6}" destId="{80A25DB3-9554-459D-94FC-520235E881ED}" srcOrd="4" destOrd="0" parTransId="{10F8E22B-A329-4A1F-A2B1-FCE98DCB0EF4}" sibTransId="{442349C5-3B15-4F63-ACD7-5FE2613CF2A5}"/>
    <dgm:cxn modelId="{65D66875-C00D-418E-B9C7-910C41A6CBD0}" type="presOf" srcId="{08CCC052-DC3A-4EED-BB10-CB9D90E7B55B}" destId="{F4D582AD-CF4E-419D-B4FF-3E2B6CFF6748}" srcOrd="0" destOrd="0" presId="urn:microsoft.com/office/officeart/2011/layout/HexagonRadial"/>
    <dgm:cxn modelId="{2B8C1D77-01B1-4B8F-AD93-A766B5359310}" srcId="{AD295C88-363F-4865-9C94-D48A6E74AFB6}" destId="{4B9B8AD9-01D0-4E3F-85A3-138B5996754C}" srcOrd="6" destOrd="0" parTransId="{032B81C4-148F-4559-8422-94E68955F7BF}" sibTransId="{62D5D358-027C-4A76-9EC5-E0019ADBF201}"/>
    <dgm:cxn modelId="{99E9DD7B-A208-4F5A-8964-ABBA63145F36}" srcId="{AD295C88-363F-4865-9C94-D48A6E74AFB6}" destId="{911CC5CC-9C2B-4B09-B0CD-E84E0F57122C}" srcOrd="0" destOrd="0" parTransId="{89D7A926-ADCE-4FFB-AF70-4FFE00EDFDF8}" sibTransId="{54BCCB85-6C7A-4066-A4AB-5C86BE2FE258}"/>
    <dgm:cxn modelId="{9A946185-C290-4172-B8BB-6644281A69FF}" type="presOf" srcId="{814F2E34-38FA-46FD-9568-69B5171CE7F9}" destId="{45A1452B-1705-4A6E-B9B4-18DF07626CA1}" srcOrd="0" destOrd="0" presId="urn:microsoft.com/office/officeart/2011/layout/HexagonRadial"/>
    <dgm:cxn modelId="{FAF3CFA8-8FF1-4160-8285-20030BEE6102}" type="presOf" srcId="{911CC5CC-9C2B-4B09-B0CD-E84E0F57122C}" destId="{FC9E9292-027B-485E-B5CF-EC3E04E1AEBF}" srcOrd="0" destOrd="0" presId="urn:microsoft.com/office/officeart/2011/layout/HexagonRadial"/>
    <dgm:cxn modelId="{36941EAE-010B-442E-A377-88FC88416FE8}" type="presOf" srcId="{DD469D73-4DD6-497A-A593-6A6DEA916B43}" destId="{532A5233-5DA0-40AB-9291-AF39FD2D4ADB}" srcOrd="0" destOrd="0" presId="urn:microsoft.com/office/officeart/2011/layout/HexagonRadial"/>
    <dgm:cxn modelId="{3623D6B1-386A-434C-835D-44ED037206D2}" srcId="{814F2E34-38FA-46FD-9568-69B5171CE7F9}" destId="{AD295C88-363F-4865-9C94-D48A6E74AFB6}" srcOrd="0" destOrd="0" parTransId="{97B6ADF2-46E7-4C90-B7D0-AFA527F17788}" sibTransId="{E627C448-86D6-4551-8F8A-555452BE766F}"/>
    <dgm:cxn modelId="{33A65EC7-711A-4A62-860D-AA574D648E11}" srcId="{AD295C88-363F-4865-9C94-D48A6E74AFB6}" destId="{32DE2AEF-90E5-4590-905C-15333EAD3788}" srcOrd="8" destOrd="0" parTransId="{8F0433B2-D124-4B9A-9486-BA6C09A29387}" sibTransId="{F7FE43DB-53E1-4375-9177-98642B83ED33}"/>
    <dgm:cxn modelId="{E54C03D2-7A55-4BCD-B2EF-7E00A61C89B9}" type="presOf" srcId="{80A25DB3-9554-459D-94FC-520235E881ED}" destId="{0B21F736-2CCF-454C-8A01-215BA766AE9D}" srcOrd="0" destOrd="0" presId="urn:microsoft.com/office/officeart/2011/layout/HexagonRadial"/>
    <dgm:cxn modelId="{319692DC-7413-48CF-864B-FA50B6D1FAA7}" srcId="{AD295C88-363F-4865-9C94-D48A6E74AFB6}" destId="{08CCC052-DC3A-4EED-BB10-CB9D90E7B55B}" srcOrd="5" destOrd="0" parTransId="{4EBA256A-86E1-46D3-9E2D-43C4FB5AAFFB}" sibTransId="{40A1B900-8859-4C91-895B-49E5EB33679E}"/>
    <dgm:cxn modelId="{812671ED-952E-47F3-A74D-935AFE55CFDA}" srcId="{AD295C88-363F-4865-9C94-D48A6E74AFB6}" destId="{DD469D73-4DD6-497A-A593-6A6DEA916B43}" srcOrd="3" destOrd="0" parTransId="{8C393DAC-DB3A-4419-9269-B59E90A8BDF6}" sibTransId="{23C7D83C-3D0E-474D-9B9B-C5D008B013EC}"/>
    <dgm:cxn modelId="{E8AE2BDF-653D-4A5B-BAF8-1E6EE0C60BA3}" type="presParOf" srcId="{45A1452B-1705-4A6E-B9B4-18DF07626CA1}" destId="{5D467144-B113-4F2D-97E7-0E9F6EA53E23}" srcOrd="0" destOrd="0" presId="urn:microsoft.com/office/officeart/2011/layout/HexagonRadial"/>
    <dgm:cxn modelId="{5B6D8683-4FC2-4790-8DC2-5890889A6886}" type="presParOf" srcId="{45A1452B-1705-4A6E-B9B4-18DF07626CA1}" destId="{97A2DAEE-8100-4494-B3CD-ADE6CED29B27}" srcOrd="1" destOrd="0" presId="urn:microsoft.com/office/officeart/2011/layout/HexagonRadial"/>
    <dgm:cxn modelId="{3DCAF7E4-F6D9-4D9D-A4BA-5D00FACA2394}" type="presParOf" srcId="{97A2DAEE-8100-4494-B3CD-ADE6CED29B27}" destId="{99E63F53-A9BD-47FB-BEC4-CD9E6DAE71D7}" srcOrd="0" destOrd="0" presId="urn:microsoft.com/office/officeart/2011/layout/HexagonRadial"/>
    <dgm:cxn modelId="{B7D44ABC-DFBF-4393-A1A2-2131F44061E9}" type="presParOf" srcId="{45A1452B-1705-4A6E-B9B4-18DF07626CA1}" destId="{FC9E9292-027B-485E-B5CF-EC3E04E1AEBF}" srcOrd="2" destOrd="0" presId="urn:microsoft.com/office/officeart/2011/layout/HexagonRadial"/>
    <dgm:cxn modelId="{AA6596E9-76B1-4AF1-A04C-C551DEC95095}" type="presParOf" srcId="{45A1452B-1705-4A6E-B9B4-18DF07626CA1}" destId="{40697D8A-547D-4C65-B206-010DBD782359}" srcOrd="3" destOrd="0" presId="urn:microsoft.com/office/officeart/2011/layout/HexagonRadial"/>
    <dgm:cxn modelId="{CEF77969-17BB-495E-9D2F-73FA3C00772F}" type="presParOf" srcId="{40697D8A-547D-4C65-B206-010DBD782359}" destId="{D0164AA0-2A78-4EFC-9AF7-05F8E89E0623}" srcOrd="0" destOrd="0" presId="urn:microsoft.com/office/officeart/2011/layout/HexagonRadial"/>
    <dgm:cxn modelId="{795DDBC8-B255-44B5-8FFA-CDC11FC13506}" type="presParOf" srcId="{45A1452B-1705-4A6E-B9B4-18DF07626CA1}" destId="{F38A967C-0179-4EE0-AF02-12E1B6BEC4C0}" srcOrd="4" destOrd="0" presId="urn:microsoft.com/office/officeart/2011/layout/HexagonRadial"/>
    <dgm:cxn modelId="{8BAA6917-7C3C-492B-A6E1-10C4F5CC91A9}" type="presParOf" srcId="{45A1452B-1705-4A6E-B9B4-18DF07626CA1}" destId="{66F8F21C-81EB-42E2-A4D6-9D3E400B4687}" srcOrd="5" destOrd="0" presId="urn:microsoft.com/office/officeart/2011/layout/HexagonRadial"/>
    <dgm:cxn modelId="{FC02A609-32C8-4D51-B3C7-E5A568996575}" type="presParOf" srcId="{66F8F21C-81EB-42E2-A4D6-9D3E400B4687}" destId="{72B4D693-F8F5-4923-AE4B-251F4044AE6D}" srcOrd="0" destOrd="0" presId="urn:microsoft.com/office/officeart/2011/layout/HexagonRadial"/>
    <dgm:cxn modelId="{506E23F1-8C9A-46E4-8FEE-53268886D1FE}" type="presParOf" srcId="{45A1452B-1705-4A6E-B9B4-18DF07626CA1}" destId="{FDF20677-303C-4071-A255-57481C15BF73}" srcOrd="6" destOrd="0" presId="urn:microsoft.com/office/officeart/2011/layout/HexagonRadial"/>
    <dgm:cxn modelId="{7E1FFC60-574D-488D-9B39-9607FAF3F0ED}" type="presParOf" srcId="{45A1452B-1705-4A6E-B9B4-18DF07626CA1}" destId="{710DE731-5B52-4196-A806-9CCD05170EE7}" srcOrd="7" destOrd="0" presId="urn:microsoft.com/office/officeart/2011/layout/HexagonRadial"/>
    <dgm:cxn modelId="{E2F7AD25-34E5-441C-8222-2971F262123D}" type="presParOf" srcId="{710DE731-5B52-4196-A806-9CCD05170EE7}" destId="{7BBBD958-8849-4702-B966-542DC7998ABC}" srcOrd="0" destOrd="0" presId="urn:microsoft.com/office/officeart/2011/layout/HexagonRadial"/>
    <dgm:cxn modelId="{1781C99E-92A3-49D1-BFA2-B444A5225B50}" type="presParOf" srcId="{45A1452B-1705-4A6E-B9B4-18DF07626CA1}" destId="{532A5233-5DA0-40AB-9291-AF39FD2D4ADB}" srcOrd="8" destOrd="0" presId="urn:microsoft.com/office/officeart/2011/layout/HexagonRadial"/>
    <dgm:cxn modelId="{63440FED-A1C7-4DB6-A2FC-B8308F82DDE6}" type="presParOf" srcId="{45A1452B-1705-4A6E-B9B4-18DF07626CA1}" destId="{10E4ADDC-DA32-46B5-94C7-985B26E7CEEF}" srcOrd="9" destOrd="0" presId="urn:microsoft.com/office/officeart/2011/layout/HexagonRadial"/>
    <dgm:cxn modelId="{A1F2C750-0544-4CB9-8B48-4814193CF491}" type="presParOf" srcId="{10E4ADDC-DA32-46B5-94C7-985B26E7CEEF}" destId="{9DFD7662-BD23-49DD-BF93-8F1B38D1223A}" srcOrd="0" destOrd="0" presId="urn:microsoft.com/office/officeart/2011/layout/HexagonRadial"/>
    <dgm:cxn modelId="{16D94FD3-D54C-4E58-8924-4A2D906C1D93}" type="presParOf" srcId="{45A1452B-1705-4A6E-B9B4-18DF07626CA1}" destId="{0B21F736-2CCF-454C-8A01-215BA766AE9D}" srcOrd="10" destOrd="0" presId="urn:microsoft.com/office/officeart/2011/layout/HexagonRadial"/>
    <dgm:cxn modelId="{61A354B0-F9A3-4206-B676-39A087C8BEE4}" type="presParOf" srcId="{45A1452B-1705-4A6E-B9B4-18DF07626CA1}" destId="{11B204CC-BA36-4C19-A596-F56E30632EBF}" srcOrd="11" destOrd="0" presId="urn:microsoft.com/office/officeart/2011/layout/HexagonRadial"/>
    <dgm:cxn modelId="{1AAD4E7C-5264-48AC-BF4B-9F6F7274BF1A}" type="presParOf" srcId="{11B204CC-BA36-4C19-A596-F56E30632EBF}" destId="{AC309AA8-5606-48D1-A120-DB13DBE6D9E0}" srcOrd="0" destOrd="0" presId="urn:microsoft.com/office/officeart/2011/layout/HexagonRadial"/>
    <dgm:cxn modelId="{4619AF96-4454-4F29-81D8-7FB569B22D38}" type="presParOf" srcId="{45A1452B-1705-4A6E-B9B4-18DF07626CA1}" destId="{F4D582AD-CF4E-419D-B4FF-3E2B6CFF6748}"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23B5C0-2B5B-44F5-AA44-DDAAC904EB09}" type="doc">
      <dgm:prSet loTypeId="urn:microsoft.com/office/officeart/2005/8/layout/chevron1" loCatId="process" qsTypeId="urn:microsoft.com/office/officeart/2005/8/quickstyle/simple1" qsCatId="simple" csTypeId="urn:microsoft.com/office/officeart/2005/8/colors/colorful3" csCatId="colorful" phldr="1"/>
      <dgm:spPr/>
    </dgm:pt>
    <dgm:pt modelId="{73540D65-5BE4-4FE8-8C3A-0D58BB087A32}">
      <dgm:prSet phldrT="[Text]"/>
      <dgm:spPr/>
      <dgm:t>
        <a:bodyPr/>
        <a:lstStyle/>
        <a:p>
          <a:r>
            <a:rPr lang="en-GB" dirty="0"/>
            <a:t>Primary Assessment</a:t>
          </a:r>
        </a:p>
      </dgm:t>
    </dgm:pt>
    <dgm:pt modelId="{5165D8C9-E568-49C9-9DE1-71E0815282C9}" type="parTrans" cxnId="{8ED7347D-36C8-4025-82B2-E41604B44D02}">
      <dgm:prSet/>
      <dgm:spPr/>
      <dgm:t>
        <a:bodyPr/>
        <a:lstStyle/>
        <a:p>
          <a:endParaRPr lang="en-GB"/>
        </a:p>
      </dgm:t>
    </dgm:pt>
    <dgm:pt modelId="{0C633DDC-3599-4DF4-B7E5-C3FAFB6F8D33}" type="sibTrans" cxnId="{8ED7347D-36C8-4025-82B2-E41604B44D02}">
      <dgm:prSet/>
      <dgm:spPr/>
      <dgm:t>
        <a:bodyPr/>
        <a:lstStyle/>
        <a:p>
          <a:endParaRPr lang="en-GB"/>
        </a:p>
      </dgm:t>
    </dgm:pt>
    <dgm:pt modelId="{B1C4D82E-68FE-402F-BBD1-F81EB48725AF}">
      <dgm:prSet phldrT="[Text]"/>
      <dgm:spPr/>
      <dgm:t>
        <a:bodyPr/>
        <a:lstStyle/>
        <a:p>
          <a:r>
            <a:rPr lang="en-GB" dirty="0"/>
            <a:t>Rapid Clinical Assessment</a:t>
          </a:r>
        </a:p>
      </dgm:t>
    </dgm:pt>
    <dgm:pt modelId="{A031E5C4-22EF-4AC5-BAE0-89376A3CA1BA}" type="parTrans" cxnId="{C66A117E-4895-40FB-8010-276736EAC7F7}">
      <dgm:prSet/>
      <dgm:spPr/>
      <dgm:t>
        <a:bodyPr/>
        <a:lstStyle/>
        <a:p>
          <a:endParaRPr lang="en-GB"/>
        </a:p>
      </dgm:t>
    </dgm:pt>
    <dgm:pt modelId="{D2D3B467-CEF2-4026-8F35-E96D888FA880}" type="sibTrans" cxnId="{C66A117E-4895-40FB-8010-276736EAC7F7}">
      <dgm:prSet/>
      <dgm:spPr/>
      <dgm:t>
        <a:bodyPr/>
        <a:lstStyle/>
        <a:p>
          <a:endParaRPr lang="en-GB"/>
        </a:p>
      </dgm:t>
    </dgm:pt>
    <dgm:pt modelId="{4EEBF772-0ECA-42CE-BDAE-7B445ABF49B7}">
      <dgm:prSet phldrT="[Text]"/>
      <dgm:spPr/>
      <dgm:t>
        <a:bodyPr/>
        <a:lstStyle/>
        <a:p>
          <a:r>
            <a:rPr lang="en-GB" dirty="0"/>
            <a:t>Community Management  Plan</a:t>
          </a:r>
        </a:p>
      </dgm:t>
    </dgm:pt>
    <dgm:pt modelId="{7D7FE0FB-888E-423B-9AA2-135C97FCF977}" type="parTrans" cxnId="{5B421408-9D9D-432A-8DC2-68B1FBC1D87C}">
      <dgm:prSet/>
      <dgm:spPr/>
      <dgm:t>
        <a:bodyPr/>
        <a:lstStyle/>
        <a:p>
          <a:endParaRPr lang="en-GB"/>
        </a:p>
      </dgm:t>
    </dgm:pt>
    <dgm:pt modelId="{56578021-F821-4F91-958E-AC5E99AC3081}" type="sibTrans" cxnId="{5B421408-9D9D-432A-8DC2-68B1FBC1D87C}">
      <dgm:prSet/>
      <dgm:spPr/>
      <dgm:t>
        <a:bodyPr/>
        <a:lstStyle/>
        <a:p>
          <a:endParaRPr lang="en-GB"/>
        </a:p>
      </dgm:t>
    </dgm:pt>
    <dgm:pt modelId="{432E34A3-7FA8-4B05-B867-590DB7CB4672}">
      <dgm:prSet phldrT="[Text]"/>
      <dgm:spPr/>
      <dgm:t>
        <a:bodyPr/>
        <a:lstStyle/>
        <a:p>
          <a:r>
            <a:rPr lang="en-GB" dirty="0"/>
            <a:t>Outcomes</a:t>
          </a:r>
        </a:p>
      </dgm:t>
    </dgm:pt>
    <dgm:pt modelId="{15225F79-2C8A-4F3B-9FDD-C23F1BC135EA}" type="parTrans" cxnId="{34F067BB-8B35-4515-9CF3-0F3F391DEEE1}">
      <dgm:prSet/>
      <dgm:spPr/>
      <dgm:t>
        <a:bodyPr/>
        <a:lstStyle/>
        <a:p>
          <a:endParaRPr lang="en-GB"/>
        </a:p>
      </dgm:t>
    </dgm:pt>
    <dgm:pt modelId="{3195CAE5-5A3F-4C09-8957-2776A2192B09}" type="sibTrans" cxnId="{34F067BB-8B35-4515-9CF3-0F3F391DEEE1}">
      <dgm:prSet/>
      <dgm:spPr/>
      <dgm:t>
        <a:bodyPr/>
        <a:lstStyle/>
        <a:p>
          <a:endParaRPr lang="en-GB"/>
        </a:p>
      </dgm:t>
    </dgm:pt>
    <dgm:pt modelId="{2B4CAB94-1115-4243-B75B-08E25FE79718}" type="pres">
      <dgm:prSet presAssocID="{5123B5C0-2B5B-44F5-AA44-DDAAC904EB09}" presName="Name0" presStyleCnt="0">
        <dgm:presLayoutVars>
          <dgm:dir/>
          <dgm:animLvl val="lvl"/>
          <dgm:resizeHandles val="exact"/>
        </dgm:presLayoutVars>
      </dgm:prSet>
      <dgm:spPr/>
    </dgm:pt>
    <dgm:pt modelId="{0D22AADB-66EF-42CB-B19F-E303DA6C2337}" type="pres">
      <dgm:prSet presAssocID="{73540D65-5BE4-4FE8-8C3A-0D58BB087A32}" presName="parTxOnly" presStyleLbl="node1" presStyleIdx="0" presStyleCnt="4">
        <dgm:presLayoutVars>
          <dgm:chMax val="0"/>
          <dgm:chPref val="0"/>
          <dgm:bulletEnabled val="1"/>
        </dgm:presLayoutVars>
      </dgm:prSet>
      <dgm:spPr/>
    </dgm:pt>
    <dgm:pt modelId="{A7B7F048-22AC-43F6-BE67-68242F33D7F2}" type="pres">
      <dgm:prSet presAssocID="{0C633DDC-3599-4DF4-B7E5-C3FAFB6F8D33}" presName="parTxOnlySpace" presStyleCnt="0"/>
      <dgm:spPr/>
    </dgm:pt>
    <dgm:pt modelId="{23C42223-31F3-4EB3-B563-473B38008B4F}" type="pres">
      <dgm:prSet presAssocID="{B1C4D82E-68FE-402F-BBD1-F81EB48725AF}" presName="parTxOnly" presStyleLbl="node1" presStyleIdx="1" presStyleCnt="4">
        <dgm:presLayoutVars>
          <dgm:chMax val="0"/>
          <dgm:chPref val="0"/>
          <dgm:bulletEnabled val="1"/>
        </dgm:presLayoutVars>
      </dgm:prSet>
      <dgm:spPr/>
    </dgm:pt>
    <dgm:pt modelId="{3DA147D6-61A8-4B35-BD63-00517A7E51EB}" type="pres">
      <dgm:prSet presAssocID="{D2D3B467-CEF2-4026-8F35-E96D888FA880}" presName="parTxOnlySpace" presStyleCnt="0"/>
      <dgm:spPr/>
    </dgm:pt>
    <dgm:pt modelId="{59602731-528B-41E7-8222-E32ECE1B516B}" type="pres">
      <dgm:prSet presAssocID="{4EEBF772-0ECA-42CE-BDAE-7B445ABF49B7}" presName="parTxOnly" presStyleLbl="node1" presStyleIdx="2" presStyleCnt="4">
        <dgm:presLayoutVars>
          <dgm:chMax val="0"/>
          <dgm:chPref val="0"/>
          <dgm:bulletEnabled val="1"/>
        </dgm:presLayoutVars>
      </dgm:prSet>
      <dgm:spPr/>
    </dgm:pt>
    <dgm:pt modelId="{08E87AC7-D676-4E66-A977-941EB4578B7E}" type="pres">
      <dgm:prSet presAssocID="{56578021-F821-4F91-958E-AC5E99AC3081}" presName="parTxOnlySpace" presStyleCnt="0"/>
      <dgm:spPr/>
    </dgm:pt>
    <dgm:pt modelId="{B4011BC0-92B3-4D2A-BA38-BD371DE958E7}" type="pres">
      <dgm:prSet presAssocID="{432E34A3-7FA8-4B05-B867-590DB7CB4672}" presName="parTxOnly" presStyleLbl="node1" presStyleIdx="3" presStyleCnt="4">
        <dgm:presLayoutVars>
          <dgm:chMax val="0"/>
          <dgm:chPref val="0"/>
          <dgm:bulletEnabled val="1"/>
        </dgm:presLayoutVars>
      </dgm:prSet>
      <dgm:spPr/>
    </dgm:pt>
  </dgm:ptLst>
  <dgm:cxnLst>
    <dgm:cxn modelId="{5B421408-9D9D-432A-8DC2-68B1FBC1D87C}" srcId="{5123B5C0-2B5B-44F5-AA44-DDAAC904EB09}" destId="{4EEBF772-0ECA-42CE-BDAE-7B445ABF49B7}" srcOrd="2" destOrd="0" parTransId="{7D7FE0FB-888E-423B-9AA2-135C97FCF977}" sibTransId="{56578021-F821-4F91-958E-AC5E99AC3081}"/>
    <dgm:cxn modelId="{7275EF1E-300B-4024-96BF-C2502DE7A5DA}" type="presOf" srcId="{B1C4D82E-68FE-402F-BBD1-F81EB48725AF}" destId="{23C42223-31F3-4EB3-B563-473B38008B4F}" srcOrd="0" destOrd="0" presId="urn:microsoft.com/office/officeart/2005/8/layout/chevron1"/>
    <dgm:cxn modelId="{BDF1D66C-8C74-4419-AA65-95860E420023}" type="presOf" srcId="{73540D65-5BE4-4FE8-8C3A-0D58BB087A32}" destId="{0D22AADB-66EF-42CB-B19F-E303DA6C2337}" srcOrd="0" destOrd="0" presId="urn:microsoft.com/office/officeart/2005/8/layout/chevron1"/>
    <dgm:cxn modelId="{DBE73F6E-854B-4716-B2F1-AD5FDF45F073}" type="presOf" srcId="{4EEBF772-0ECA-42CE-BDAE-7B445ABF49B7}" destId="{59602731-528B-41E7-8222-E32ECE1B516B}" srcOrd="0" destOrd="0" presId="urn:microsoft.com/office/officeart/2005/8/layout/chevron1"/>
    <dgm:cxn modelId="{8ED7347D-36C8-4025-82B2-E41604B44D02}" srcId="{5123B5C0-2B5B-44F5-AA44-DDAAC904EB09}" destId="{73540D65-5BE4-4FE8-8C3A-0D58BB087A32}" srcOrd="0" destOrd="0" parTransId="{5165D8C9-E568-49C9-9DE1-71E0815282C9}" sibTransId="{0C633DDC-3599-4DF4-B7E5-C3FAFB6F8D33}"/>
    <dgm:cxn modelId="{C66A117E-4895-40FB-8010-276736EAC7F7}" srcId="{5123B5C0-2B5B-44F5-AA44-DDAAC904EB09}" destId="{B1C4D82E-68FE-402F-BBD1-F81EB48725AF}" srcOrd="1" destOrd="0" parTransId="{A031E5C4-22EF-4AC5-BAE0-89376A3CA1BA}" sibTransId="{D2D3B467-CEF2-4026-8F35-E96D888FA880}"/>
    <dgm:cxn modelId="{2515C7AA-04E9-43B3-8CC7-C3F80CE3CF4D}" type="presOf" srcId="{432E34A3-7FA8-4B05-B867-590DB7CB4672}" destId="{B4011BC0-92B3-4D2A-BA38-BD371DE958E7}" srcOrd="0" destOrd="0" presId="urn:microsoft.com/office/officeart/2005/8/layout/chevron1"/>
    <dgm:cxn modelId="{D80763AE-25FA-424B-BA44-40B940B87C1E}" type="presOf" srcId="{5123B5C0-2B5B-44F5-AA44-DDAAC904EB09}" destId="{2B4CAB94-1115-4243-B75B-08E25FE79718}" srcOrd="0" destOrd="0" presId="urn:microsoft.com/office/officeart/2005/8/layout/chevron1"/>
    <dgm:cxn modelId="{34F067BB-8B35-4515-9CF3-0F3F391DEEE1}" srcId="{5123B5C0-2B5B-44F5-AA44-DDAAC904EB09}" destId="{432E34A3-7FA8-4B05-B867-590DB7CB4672}" srcOrd="3" destOrd="0" parTransId="{15225F79-2C8A-4F3B-9FDD-C23F1BC135EA}" sibTransId="{3195CAE5-5A3F-4C09-8957-2776A2192B09}"/>
    <dgm:cxn modelId="{40A10DB7-B021-4040-8D06-390E73BE8BD1}" type="presParOf" srcId="{2B4CAB94-1115-4243-B75B-08E25FE79718}" destId="{0D22AADB-66EF-42CB-B19F-E303DA6C2337}" srcOrd="0" destOrd="0" presId="urn:microsoft.com/office/officeart/2005/8/layout/chevron1"/>
    <dgm:cxn modelId="{371EEFD9-2EB6-4848-B01B-157265CCB8C9}" type="presParOf" srcId="{2B4CAB94-1115-4243-B75B-08E25FE79718}" destId="{A7B7F048-22AC-43F6-BE67-68242F33D7F2}" srcOrd="1" destOrd="0" presId="urn:microsoft.com/office/officeart/2005/8/layout/chevron1"/>
    <dgm:cxn modelId="{BFAB570D-D233-410E-AEFA-6732FADC7F4D}" type="presParOf" srcId="{2B4CAB94-1115-4243-B75B-08E25FE79718}" destId="{23C42223-31F3-4EB3-B563-473B38008B4F}" srcOrd="2" destOrd="0" presId="urn:microsoft.com/office/officeart/2005/8/layout/chevron1"/>
    <dgm:cxn modelId="{FE9EDD72-C7BB-4624-A7B3-7F503CE607EF}" type="presParOf" srcId="{2B4CAB94-1115-4243-B75B-08E25FE79718}" destId="{3DA147D6-61A8-4B35-BD63-00517A7E51EB}" srcOrd="3" destOrd="0" presId="urn:microsoft.com/office/officeart/2005/8/layout/chevron1"/>
    <dgm:cxn modelId="{770A0154-EBF3-4757-BC76-5E3CF6F0B50A}" type="presParOf" srcId="{2B4CAB94-1115-4243-B75B-08E25FE79718}" destId="{59602731-528B-41E7-8222-E32ECE1B516B}" srcOrd="4" destOrd="0" presId="urn:microsoft.com/office/officeart/2005/8/layout/chevron1"/>
    <dgm:cxn modelId="{230FC340-9E9A-44A0-86DC-040DAE334E3A}" type="presParOf" srcId="{2B4CAB94-1115-4243-B75B-08E25FE79718}" destId="{08E87AC7-D676-4E66-A977-941EB4578B7E}" srcOrd="5" destOrd="0" presId="urn:microsoft.com/office/officeart/2005/8/layout/chevron1"/>
    <dgm:cxn modelId="{468E57BE-40C2-49FA-8385-2CDFD8232B8F}" type="presParOf" srcId="{2B4CAB94-1115-4243-B75B-08E25FE79718}" destId="{B4011BC0-92B3-4D2A-BA38-BD371DE958E7}"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460877-9EDB-40ED-A058-F69043EDFA8C}"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GB"/>
        </a:p>
      </dgm:t>
    </dgm:pt>
    <dgm:pt modelId="{95C5C9A8-A257-4DE2-8411-00350BA7DB47}">
      <dgm:prSet phldrT="[Text]" custT="1"/>
      <dgm:spPr/>
      <dgm:t>
        <a:bodyPr/>
        <a:lstStyle/>
        <a:p>
          <a:r>
            <a:rPr lang="en-GB" sz="1700" dirty="0"/>
            <a:t>Primary Assessment </a:t>
          </a:r>
          <a:r>
            <a:rPr lang="en-GB" sz="1100" b="1" dirty="0">
              <a:solidFill>
                <a:schemeClr val="tx2"/>
              </a:solidFill>
            </a:rPr>
            <a:t>(minus delirium screen)</a:t>
          </a:r>
        </a:p>
      </dgm:t>
    </dgm:pt>
    <dgm:pt modelId="{86797A1C-4B2C-43CE-BF95-4C078527E98C}" type="parTrans" cxnId="{41F85963-38B1-4430-B044-1E7BC4848E8E}">
      <dgm:prSet/>
      <dgm:spPr/>
      <dgm:t>
        <a:bodyPr/>
        <a:lstStyle/>
        <a:p>
          <a:endParaRPr lang="en-GB"/>
        </a:p>
      </dgm:t>
    </dgm:pt>
    <dgm:pt modelId="{A5E4B047-011A-4901-BBF0-C05EFE14269B}" type="sibTrans" cxnId="{41F85963-38B1-4430-B044-1E7BC4848E8E}">
      <dgm:prSet/>
      <dgm:spPr/>
      <dgm:t>
        <a:bodyPr/>
        <a:lstStyle/>
        <a:p>
          <a:endParaRPr lang="en-GB"/>
        </a:p>
      </dgm:t>
    </dgm:pt>
    <dgm:pt modelId="{811BCB75-A61C-4E8C-BD0D-C24D12AC33F8}">
      <dgm:prSet phldrT="[Text]"/>
      <dgm:spPr/>
      <dgm:t>
        <a:bodyPr/>
        <a:lstStyle/>
        <a:p>
          <a:r>
            <a:rPr lang="en-GB" dirty="0"/>
            <a:t>Ambulance</a:t>
          </a:r>
        </a:p>
      </dgm:t>
    </dgm:pt>
    <dgm:pt modelId="{E8D7BCBC-88CF-4B0D-9DF7-991FB517EC42}" type="parTrans" cxnId="{967CD226-F15E-4A8B-BC13-B9C5AAA45BA5}">
      <dgm:prSet/>
      <dgm:spPr/>
      <dgm:t>
        <a:bodyPr/>
        <a:lstStyle/>
        <a:p>
          <a:endParaRPr lang="en-GB"/>
        </a:p>
      </dgm:t>
    </dgm:pt>
    <dgm:pt modelId="{BAB7067D-1616-48B4-997F-66E6B0D7D6D6}" type="sibTrans" cxnId="{967CD226-F15E-4A8B-BC13-B9C5AAA45BA5}">
      <dgm:prSet/>
      <dgm:spPr/>
      <dgm:t>
        <a:bodyPr/>
        <a:lstStyle/>
        <a:p>
          <a:endParaRPr lang="en-GB"/>
        </a:p>
      </dgm:t>
    </dgm:pt>
    <dgm:pt modelId="{969D68B6-A895-404F-A10A-4FD2029C655F}">
      <dgm:prSet phldrT="[Text]"/>
      <dgm:spPr/>
      <dgm:t>
        <a:bodyPr/>
        <a:lstStyle/>
        <a:p>
          <a:r>
            <a:rPr lang="en-GB" dirty="0"/>
            <a:t>ED</a:t>
          </a:r>
        </a:p>
      </dgm:t>
    </dgm:pt>
    <dgm:pt modelId="{BB2F4801-5EBD-4C13-BCE1-A8995FF4D74E}" type="parTrans" cxnId="{5B4B58DA-5A7C-4BCD-9752-057E2A6C97AB}">
      <dgm:prSet/>
      <dgm:spPr/>
      <dgm:t>
        <a:bodyPr/>
        <a:lstStyle/>
        <a:p>
          <a:endParaRPr lang="en-GB"/>
        </a:p>
      </dgm:t>
    </dgm:pt>
    <dgm:pt modelId="{E76405F5-08E9-4996-8D46-23E312D6437A}" type="sibTrans" cxnId="{5B4B58DA-5A7C-4BCD-9752-057E2A6C97AB}">
      <dgm:prSet/>
      <dgm:spPr/>
      <dgm:t>
        <a:bodyPr/>
        <a:lstStyle/>
        <a:p>
          <a:endParaRPr lang="en-GB"/>
        </a:p>
      </dgm:t>
    </dgm:pt>
    <dgm:pt modelId="{AF68981A-BA36-4ACF-B705-1576CD5BE4BC}">
      <dgm:prSet phldrT="[Text]"/>
      <dgm:spPr/>
      <dgm:t>
        <a:bodyPr/>
        <a:lstStyle/>
        <a:p>
          <a:r>
            <a:rPr lang="en-GB" dirty="0"/>
            <a:t>Admitted </a:t>
          </a:r>
        </a:p>
      </dgm:t>
    </dgm:pt>
    <dgm:pt modelId="{50D83982-6B3C-4EC1-950D-DA355065F917}" type="parTrans" cxnId="{6244CE59-FE03-4F95-899E-CEFE332F8F42}">
      <dgm:prSet/>
      <dgm:spPr/>
      <dgm:t>
        <a:bodyPr/>
        <a:lstStyle/>
        <a:p>
          <a:endParaRPr lang="en-GB"/>
        </a:p>
      </dgm:t>
    </dgm:pt>
    <dgm:pt modelId="{3527B56D-A97B-47D5-AF21-CD501B66BA48}" type="sibTrans" cxnId="{6244CE59-FE03-4F95-899E-CEFE332F8F42}">
      <dgm:prSet/>
      <dgm:spPr/>
      <dgm:t>
        <a:bodyPr/>
        <a:lstStyle/>
        <a:p>
          <a:endParaRPr lang="en-GB"/>
        </a:p>
      </dgm:t>
    </dgm:pt>
    <dgm:pt modelId="{EF411169-82A4-4274-A992-A3851A102371}" type="pres">
      <dgm:prSet presAssocID="{44460877-9EDB-40ED-A058-F69043EDFA8C}" presName="Name0" presStyleCnt="0">
        <dgm:presLayoutVars>
          <dgm:dir/>
          <dgm:animLvl val="lvl"/>
          <dgm:resizeHandles val="exact"/>
        </dgm:presLayoutVars>
      </dgm:prSet>
      <dgm:spPr/>
    </dgm:pt>
    <dgm:pt modelId="{EE109718-6276-4821-8001-C868E7DC4E47}" type="pres">
      <dgm:prSet presAssocID="{95C5C9A8-A257-4DE2-8411-00350BA7DB47}" presName="parTxOnly" presStyleLbl="node1" presStyleIdx="0" presStyleCnt="4">
        <dgm:presLayoutVars>
          <dgm:chMax val="0"/>
          <dgm:chPref val="0"/>
          <dgm:bulletEnabled val="1"/>
        </dgm:presLayoutVars>
      </dgm:prSet>
      <dgm:spPr/>
    </dgm:pt>
    <dgm:pt modelId="{81B13CC8-98A9-4CB9-B9C5-5F89F439BD5D}" type="pres">
      <dgm:prSet presAssocID="{A5E4B047-011A-4901-BBF0-C05EFE14269B}" presName="parTxOnlySpace" presStyleCnt="0"/>
      <dgm:spPr/>
    </dgm:pt>
    <dgm:pt modelId="{FCF83C8E-FB0D-43CB-A228-7571FD2D7B94}" type="pres">
      <dgm:prSet presAssocID="{811BCB75-A61C-4E8C-BD0D-C24D12AC33F8}" presName="parTxOnly" presStyleLbl="node1" presStyleIdx="1" presStyleCnt="4">
        <dgm:presLayoutVars>
          <dgm:chMax val="0"/>
          <dgm:chPref val="0"/>
          <dgm:bulletEnabled val="1"/>
        </dgm:presLayoutVars>
      </dgm:prSet>
      <dgm:spPr/>
    </dgm:pt>
    <dgm:pt modelId="{BEE5F6ED-242D-49B3-8ABB-4BA638019B31}" type="pres">
      <dgm:prSet presAssocID="{BAB7067D-1616-48B4-997F-66E6B0D7D6D6}" presName="parTxOnlySpace" presStyleCnt="0"/>
      <dgm:spPr/>
    </dgm:pt>
    <dgm:pt modelId="{EEDD7418-5C24-42E3-977B-A728D44C6C66}" type="pres">
      <dgm:prSet presAssocID="{969D68B6-A895-404F-A10A-4FD2029C655F}" presName="parTxOnly" presStyleLbl="node1" presStyleIdx="2" presStyleCnt="4">
        <dgm:presLayoutVars>
          <dgm:chMax val="0"/>
          <dgm:chPref val="0"/>
          <dgm:bulletEnabled val="1"/>
        </dgm:presLayoutVars>
      </dgm:prSet>
      <dgm:spPr/>
    </dgm:pt>
    <dgm:pt modelId="{778A9E99-778E-42C7-9AD0-E49434ABBF73}" type="pres">
      <dgm:prSet presAssocID="{E76405F5-08E9-4996-8D46-23E312D6437A}" presName="parTxOnlySpace" presStyleCnt="0"/>
      <dgm:spPr/>
    </dgm:pt>
    <dgm:pt modelId="{BBC453A2-E5C9-429F-B35B-5022DB7FE331}" type="pres">
      <dgm:prSet presAssocID="{AF68981A-BA36-4ACF-B705-1576CD5BE4BC}" presName="parTxOnly" presStyleLbl="node1" presStyleIdx="3" presStyleCnt="4">
        <dgm:presLayoutVars>
          <dgm:chMax val="0"/>
          <dgm:chPref val="0"/>
          <dgm:bulletEnabled val="1"/>
        </dgm:presLayoutVars>
      </dgm:prSet>
      <dgm:spPr/>
    </dgm:pt>
  </dgm:ptLst>
  <dgm:cxnLst>
    <dgm:cxn modelId="{967CD226-F15E-4A8B-BC13-B9C5AAA45BA5}" srcId="{44460877-9EDB-40ED-A058-F69043EDFA8C}" destId="{811BCB75-A61C-4E8C-BD0D-C24D12AC33F8}" srcOrd="1" destOrd="0" parTransId="{E8D7BCBC-88CF-4B0D-9DF7-991FB517EC42}" sibTransId="{BAB7067D-1616-48B4-997F-66E6B0D7D6D6}"/>
    <dgm:cxn modelId="{9868EF2E-E1BF-47F0-8E96-F8E035E13892}" type="presOf" srcId="{811BCB75-A61C-4E8C-BD0D-C24D12AC33F8}" destId="{FCF83C8E-FB0D-43CB-A228-7571FD2D7B94}" srcOrd="0" destOrd="0" presId="urn:microsoft.com/office/officeart/2005/8/layout/chevron1"/>
    <dgm:cxn modelId="{41F85963-38B1-4430-B044-1E7BC4848E8E}" srcId="{44460877-9EDB-40ED-A058-F69043EDFA8C}" destId="{95C5C9A8-A257-4DE2-8411-00350BA7DB47}" srcOrd="0" destOrd="0" parTransId="{86797A1C-4B2C-43CE-BF95-4C078527E98C}" sibTransId="{A5E4B047-011A-4901-BBF0-C05EFE14269B}"/>
    <dgm:cxn modelId="{BEEB964F-42A9-4838-827A-426BC77D6460}" type="presOf" srcId="{AF68981A-BA36-4ACF-B705-1576CD5BE4BC}" destId="{BBC453A2-E5C9-429F-B35B-5022DB7FE331}" srcOrd="0" destOrd="0" presId="urn:microsoft.com/office/officeart/2005/8/layout/chevron1"/>
    <dgm:cxn modelId="{CB869D74-B471-4D48-AEC1-B495CB8FF5A9}" type="presOf" srcId="{969D68B6-A895-404F-A10A-4FD2029C655F}" destId="{EEDD7418-5C24-42E3-977B-A728D44C6C66}" srcOrd="0" destOrd="0" presId="urn:microsoft.com/office/officeart/2005/8/layout/chevron1"/>
    <dgm:cxn modelId="{6244CE59-FE03-4F95-899E-CEFE332F8F42}" srcId="{44460877-9EDB-40ED-A058-F69043EDFA8C}" destId="{AF68981A-BA36-4ACF-B705-1576CD5BE4BC}" srcOrd="3" destOrd="0" parTransId="{50D83982-6B3C-4EC1-950D-DA355065F917}" sibTransId="{3527B56D-A97B-47D5-AF21-CD501B66BA48}"/>
    <dgm:cxn modelId="{5E8B69A2-F5AA-4317-BADD-6317F116FB1E}" type="presOf" srcId="{95C5C9A8-A257-4DE2-8411-00350BA7DB47}" destId="{EE109718-6276-4821-8001-C868E7DC4E47}" srcOrd="0" destOrd="0" presId="urn:microsoft.com/office/officeart/2005/8/layout/chevron1"/>
    <dgm:cxn modelId="{5B4B58DA-5A7C-4BCD-9752-057E2A6C97AB}" srcId="{44460877-9EDB-40ED-A058-F69043EDFA8C}" destId="{969D68B6-A895-404F-A10A-4FD2029C655F}" srcOrd="2" destOrd="0" parTransId="{BB2F4801-5EBD-4C13-BCE1-A8995FF4D74E}" sibTransId="{E76405F5-08E9-4996-8D46-23E312D6437A}"/>
    <dgm:cxn modelId="{B7813BEB-51BB-48FF-962E-E2CC7D8D7823}" type="presOf" srcId="{44460877-9EDB-40ED-A058-F69043EDFA8C}" destId="{EF411169-82A4-4274-A992-A3851A102371}" srcOrd="0" destOrd="0" presId="urn:microsoft.com/office/officeart/2005/8/layout/chevron1"/>
    <dgm:cxn modelId="{9C9B91D8-AC4C-4B6C-9224-E8801C3583DD}" type="presParOf" srcId="{EF411169-82A4-4274-A992-A3851A102371}" destId="{EE109718-6276-4821-8001-C868E7DC4E47}" srcOrd="0" destOrd="0" presId="urn:microsoft.com/office/officeart/2005/8/layout/chevron1"/>
    <dgm:cxn modelId="{2DE739B5-A507-4531-802D-A167FAB6BFE8}" type="presParOf" srcId="{EF411169-82A4-4274-A992-A3851A102371}" destId="{81B13CC8-98A9-4CB9-B9C5-5F89F439BD5D}" srcOrd="1" destOrd="0" presId="urn:microsoft.com/office/officeart/2005/8/layout/chevron1"/>
    <dgm:cxn modelId="{80DD1291-6C1C-405D-9373-C0ED1B1D977E}" type="presParOf" srcId="{EF411169-82A4-4274-A992-A3851A102371}" destId="{FCF83C8E-FB0D-43CB-A228-7571FD2D7B94}" srcOrd="2" destOrd="0" presId="urn:microsoft.com/office/officeart/2005/8/layout/chevron1"/>
    <dgm:cxn modelId="{7DD5E549-8137-410E-8B57-FC29E0737AE5}" type="presParOf" srcId="{EF411169-82A4-4274-A992-A3851A102371}" destId="{BEE5F6ED-242D-49B3-8ABB-4BA638019B31}" srcOrd="3" destOrd="0" presId="urn:microsoft.com/office/officeart/2005/8/layout/chevron1"/>
    <dgm:cxn modelId="{C44234DC-EC8F-443B-AAA7-DBBBEB193158}" type="presParOf" srcId="{EF411169-82A4-4274-A992-A3851A102371}" destId="{EEDD7418-5C24-42E3-977B-A728D44C6C66}" srcOrd="4" destOrd="0" presId="urn:microsoft.com/office/officeart/2005/8/layout/chevron1"/>
    <dgm:cxn modelId="{BB2772F5-3788-42B7-B3E5-7ACDB8F510BB}" type="presParOf" srcId="{EF411169-82A4-4274-A992-A3851A102371}" destId="{778A9E99-778E-42C7-9AD0-E49434ABBF73}" srcOrd="5" destOrd="0" presId="urn:microsoft.com/office/officeart/2005/8/layout/chevron1"/>
    <dgm:cxn modelId="{AF5CB1DC-FBBA-44C1-A6EA-AE5F08DE2B39}" type="presParOf" srcId="{EF411169-82A4-4274-A992-A3851A102371}" destId="{BBC453A2-E5C9-429F-B35B-5022DB7FE331}" srcOrd="6"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0F27A-5D22-44E6-9AFE-2D1B1801FE9A}">
      <dsp:nvSpPr>
        <dsp:cNvPr id="0" name=""/>
        <dsp:cNvSpPr/>
      </dsp:nvSpPr>
      <dsp:spPr>
        <a:xfrm>
          <a:off x="902611" y="0"/>
          <a:ext cx="8724411" cy="5439600"/>
        </a:xfrm>
        <a:prstGeom prst="ellipse">
          <a:avLst/>
        </a:prstGeom>
        <a:solidFill>
          <a:srgbClr val="9FCD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International: European Delirium Association  </a:t>
          </a:r>
        </a:p>
      </dsp:txBody>
      <dsp:txXfrm>
        <a:off x="3628989" y="271979"/>
        <a:ext cx="3271654" cy="543960"/>
      </dsp:txXfrm>
    </dsp:sp>
    <dsp:sp modelId="{BAB981A3-620F-41F8-A17C-6BC33A273CF9}">
      <dsp:nvSpPr>
        <dsp:cNvPr id="0" name=""/>
        <dsp:cNvSpPr/>
      </dsp:nvSpPr>
      <dsp:spPr>
        <a:xfrm>
          <a:off x="1142996" y="860604"/>
          <a:ext cx="8229606" cy="4534330"/>
        </a:xfrm>
        <a:prstGeom prst="ellipse">
          <a:avLst/>
        </a:prstGeom>
        <a:solidFill>
          <a:srgbClr val="E1E8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   </a:t>
          </a:r>
        </a:p>
        <a:p>
          <a:pPr marL="0" lvl="0" indent="0" algn="ctr" defTabSz="577850">
            <a:lnSpc>
              <a:spcPct val="90000"/>
            </a:lnSpc>
            <a:spcBef>
              <a:spcPct val="0"/>
            </a:spcBef>
            <a:spcAft>
              <a:spcPct val="35000"/>
            </a:spcAft>
            <a:buNone/>
          </a:pPr>
          <a:endParaRPr lang="en-GB" sz="1400" kern="1200" dirty="0">
            <a:solidFill>
              <a:schemeClr val="tx1"/>
            </a:solidFill>
          </a:endParaRPr>
        </a:p>
        <a:p>
          <a:pPr marL="0" lvl="0" indent="0" algn="ctr" defTabSz="577850">
            <a:lnSpc>
              <a:spcPct val="90000"/>
            </a:lnSpc>
            <a:spcBef>
              <a:spcPct val="0"/>
            </a:spcBef>
            <a:spcAft>
              <a:spcPct val="35000"/>
            </a:spcAft>
            <a:buNone/>
          </a:pPr>
          <a:r>
            <a:rPr lang="en-GB" sz="1400" kern="1200" dirty="0">
              <a:solidFill>
                <a:schemeClr val="tx1"/>
              </a:solidFill>
            </a:rPr>
            <a:t>National: London, Devon, South Tyneside, South East England, Suffolk, Gloucestershire, Newcastle, British Geriatric Society, Royal College of Emergency Medicine study day, National Dementia Network webinar , NICE case study</a:t>
          </a:r>
        </a:p>
      </dsp:txBody>
      <dsp:txXfrm>
        <a:off x="3483291" y="1121328"/>
        <a:ext cx="3549017" cy="521448"/>
      </dsp:txXfrm>
    </dsp:sp>
    <dsp:sp modelId="{209DF6B4-9D45-4F2B-8194-ED72FB8E5C3F}">
      <dsp:nvSpPr>
        <dsp:cNvPr id="0" name=""/>
        <dsp:cNvSpPr/>
      </dsp:nvSpPr>
      <dsp:spPr>
        <a:xfrm>
          <a:off x="2053774" y="2192985"/>
          <a:ext cx="6275008" cy="32466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GB" sz="1400" kern="1200" dirty="0">
            <a:solidFill>
              <a:schemeClr val="tx1"/>
            </a:solidFill>
          </a:endParaRPr>
        </a:p>
        <a:p>
          <a:pPr marL="0" lvl="0" indent="0" algn="ctr" defTabSz="622300">
            <a:lnSpc>
              <a:spcPct val="90000"/>
            </a:lnSpc>
            <a:spcBef>
              <a:spcPct val="0"/>
            </a:spcBef>
            <a:spcAft>
              <a:spcPct val="35000"/>
            </a:spcAft>
            <a:buNone/>
          </a:pPr>
          <a:r>
            <a:rPr lang="en-GB" sz="1400" kern="1200" dirty="0">
              <a:solidFill>
                <a:schemeClr val="tx1"/>
              </a:solidFill>
            </a:rPr>
            <a:t>North West: NW Ambulance Service, Warrington, East Cheshire, CMHT Wirral, Derbyshire, NW ADASS care homes quality series</a:t>
          </a:r>
        </a:p>
      </dsp:txBody>
      <dsp:txXfrm>
        <a:off x="3567620" y="2417002"/>
        <a:ext cx="3247316" cy="448032"/>
      </dsp:txXfrm>
    </dsp:sp>
    <dsp:sp modelId="{943CA630-FA9C-4D21-B6B1-37199378394F}">
      <dsp:nvSpPr>
        <dsp:cNvPr id="0" name=""/>
        <dsp:cNvSpPr/>
      </dsp:nvSpPr>
      <dsp:spPr>
        <a:xfrm>
          <a:off x="2568384" y="3242436"/>
          <a:ext cx="5378831" cy="2197163"/>
        </a:xfrm>
        <a:prstGeom prst="ellipse">
          <a:avLst/>
        </a:prstGeom>
        <a:solidFill>
          <a:srgbClr val="9FCD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GB" sz="1400" kern="1200" dirty="0"/>
        </a:p>
        <a:p>
          <a:pPr marL="0" lvl="0" indent="0" algn="ctr" defTabSz="622300">
            <a:lnSpc>
              <a:spcPct val="90000"/>
            </a:lnSpc>
            <a:spcBef>
              <a:spcPct val="0"/>
            </a:spcBef>
            <a:spcAft>
              <a:spcPct val="35000"/>
            </a:spcAft>
            <a:buNone/>
          </a:pPr>
          <a:endParaRPr lang="en-GB" sz="1400" kern="1200" dirty="0">
            <a:solidFill>
              <a:schemeClr val="tx1"/>
            </a:solidFill>
          </a:endParaRPr>
        </a:p>
        <a:p>
          <a:pPr marL="0" lvl="0" indent="0" algn="ctr" defTabSz="622300">
            <a:lnSpc>
              <a:spcPct val="90000"/>
            </a:lnSpc>
            <a:spcBef>
              <a:spcPct val="0"/>
            </a:spcBef>
            <a:spcAft>
              <a:spcPct val="35000"/>
            </a:spcAft>
            <a:buNone/>
          </a:pPr>
          <a:endParaRPr lang="en-GB" sz="1400" kern="1200" dirty="0">
            <a:solidFill>
              <a:schemeClr val="tx1"/>
            </a:solidFill>
          </a:endParaRPr>
        </a:p>
        <a:p>
          <a:pPr marL="0" lvl="0" indent="0" algn="ctr" defTabSz="622300">
            <a:lnSpc>
              <a:spcPct val="90000"/>
            </a:lnSpc>
            <a:spcBef>
              <a:spcPct val="0"/>
            </a:spcBef>
            <a:spcAft>
              <a:spcPct val="35000"/>
            </a:spcAft>
            <a:buNone/>
          </a:pPr>
          <a:r>
            <a:rPr lang="en-GB" sz="1400" kern="1200" dirty="0">
              <a:solidFill>
                <a:schemeClr val="tx1"/>
              </a:solidFill>
            </a:rPr>
            <a:t>GM: 10 boroughs locality led adoption with Health Innovation Manchester, GM Out of Hours alliance, GM Hospital Delirium group, GM libraries Zine workshop harnessing creative voices of lived experience</a:t>
          </a:r>
        </a:p>
      </dsp:txBody>
      <dsp:txXfrm>
        <a:off x="3805515" y="3440181"/>
        <a:ext cx="2904569" cy="395489"/>
      </dsp:txXfrm>
    </dsp:sp>
    <dsp:sp modelId="{416A1D0B-D400-4643-A09F-AE848744A1EF}">
      <dsp:nvSpPr>
        <dsp:cNvPr id="0" name=""/>
        <dsp:cNvSpPr/>
      </dsp:nvSpPr>
      <dsp:spPr>
        <a:xfrm>
          <a:off x="4231401" y="4738631"/>
          <a:ext cx="2052796" cy="641829"/>
        </a:xfrm>
        <a:prstGeom prst="ellipse">
          <a:avLst/>
        </a:prstGeom>
        <a:solidFill>
          <a:srgbClr val="3F56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Pilot in 5 boroughs community toolkit</a:t>
          </a:r>
        </a:p>
      </dsp:txBody>
      <dsp:txXfrm>
        <a:off x="4532026" y="4899088"/>
        <a:ext cx="1451546" cy="320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67144-B113-4F2D-97E7-0E9F6EA53E23}">
      <dsp:nvSpPr>
        <dsp:cNvPr id="0" name=""/>
        <dsp:cNvSpPr/>
      </dsp:nvSpPr>
      <dsp:spPr>
        <a:xfrm>
          <a:off x="1804475" y="1621459"/>
          <a:ext cx="2060945" cy="1782801"/>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Delirium Pathway</a:t>
          </a:r>
        </a:p>
      </dsp:txBody>
      <dsp:txXfrm>
        <a:off x="2146002" y="1916894"/>
        <a:ext cx="1377891" cy="1191931"/>
      </dsp:txXfrm>
    </dsp:sp>
    <dsp:sp modelId="{D0164AA0-2A78-4EFC-9AF7-05F8E89E0623}">
      <dsp:nvSpPr>
        <dsp:cNvPr id="0" name=""/>
        <dsp:cNvSpPr/>
      </dsp:nvSpPr>
      <dsp:spPr>
        <a:xfrm>
          <a:off x="3095023" y="768509"/>
          <a:ext cx="777588" cy="669995"/>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9E9292-027B-485E-B5CF-EC3E04E1AEBF}">
      <dsp:nvSpPr>
        <dsp:cNvPr id="0" name=""/>
        <dsp:cNvSpPr/>
      </dsp:nvSpPr>
      <dsp:spPr>
        <a:xfrm>
          <a:off x="1994318" y="0"/>
          <a:ext cx="1688930" cy="1461123"/>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Training for all staff</a:t>
          </a:r>
        </a:p>
      </dsp:txBody>
      <dsp:txXfrm>
        <a:off x="2274210" y="242139"/>
        <a:ext cx="1129146" cy="976845"/>
      </dsp:txXfrm>
    </dsp:sp>
    <dsp:sp modelId="{72B4D693-F8F5-4923-AE4B-251F4044AE6D}">
      <dsp:nvSpPr>
        <dsp:cNvPr id="0" name=""/>
        <dsp:cNvSpPr/>
      </dsp:nvSpPr>
      <dsp:spPr>
        <a:xfrm>
          <a:off x="4002530" y="2021044"/>
          <a:ext cx="777588" cy="669995"/>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8A967C-0179-4EE0-AF02-12E1B6BEC4C0}">
      <dsp:nvSpPr>
        <dsp:cNvPr id="0" name=""/>
        <dsp:cNvSpPr/>
      </dsp:nvSpPr>
      <dsp:spPr>
        <a:xfrm>
          <a:off x="3543263" y="898688"/>
          <a:ext cx="1688930" cy="1461123"/>
        </a:xfrm>
        <a:prstGeom prst="hexagon">
          <a:avLst>
            <a:gd name="adj" fmla="val 28570"/>
            <a:gd name="vf" fmla="val 115470"/>
          </a:avLst>
        </a:prstGeom>
        <a:solidFill>
          <a:srgbClr val="EC00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Developed Pathway</a:t>
          </a:r>
        </a:p>
      </dsp:txBody>
      <dsp:txXfrm>
        <a:off x="3823155" y="1140827"/>
        <a:ext cx="1129146" cy="976845"/>
      </dsp:txXfrm>
    </dsp:sp>
    <dsp:sp modelId="{7BBBD958-8849-4702-B966-542DC7998ABC}">
      <dsp:nvSpPr>
        <dsp:cNvPr id="0" name=""/>
        <dsp:cNvSpPr/>
      </dsp:nvSpPr>
      <dsp:spPr>
        <a:xfrm>
          <a:off x="3372117" y="3434921"/>
          <a:ext cx="777588" cy="669995"/>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F20677-303C-4071-A255-57481C15BF73}">
      <dsp:nvSpPr>
        <dsp:cNvPr id="0" name=""/>
        <dsp:cNvSpPr/>
      </dsp:nvSpPr>
      <dsp:spPr>
        <a:xfrm>
          <a:off x="3543263" y="2665406"/>
          <a:ext cx="1688930" cy="1461123"/>
        </a:xfrm>
        <a:prstGeom prst="hexagon">
          <a:avLst>
            <a:gd name="adj" fmla="val 28570"/>
            <a:gd name="vf" fmla="val 115470"/>
          </a:avLst>
        </a:prstGeom>
        <a:solidFill>
          <a:srgbClr val="00A5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Pilot with Victoria DN Team </a:t>
          </a:r>
        </a:p>
        <a:p>
          <a:pPr marL="0" lvl="0" indent="0" algn="ctr" defTabSz="711200">
            <a:lnSpc>
              <a:spcPct val="90000"/>
            </a:lnSpc>
            <a:spcBef>
              <a:spcPct val="0"/>
            </a:spcBef>
            <a:spcAft>
              <a:spcPct val="35000"/>
            </a:spcAft>
            <a:buNone/>
          </a:pPr>
          <a:r>
            <a:rPr lang="en-GB" sz="1200" kern="1200" dirty="0"/>
            <a:t>(with GM Dementia United)</a:t>
          </a:r>
        </a:p>
      </dsp:txBody>
      <dsp:txXfrm>
        <a:off x="3823155" y="2907545"/>
        <a:ext cx="1129146" cy="976845"/>
      </dsp:txXfrm>
    </dsp:sp>
    <dsp:sp modelId="{9DFD7662-BD23-49DD-BF93-8F1B38D1223A}">
      <dsp:nvSpPr>
        <dsp:cNvPr id="0" name=""/>
        <dsp:cNvSpPr/>
      </dsp:nvSpPr>
      <dsp:spPr>
        <a:xfrm>
          <a:off x="1808310" y="3581687"/>
          <a:ext cx="777588" cy="669995"/>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A5233-5DA0-40AB-9291-AF39FD2D4ADB}">
      <dsp:nvSpPr>
        <dsp:cNvPr id="0" name=""/>
        <dsp:cNvSpPr/>
      </dsp:nvSpPr>
      <dsp:spPr>
        <a:xfrm>
          <a:off x="1994318" y="3565100"/>
          <a:ext cx="1688930" cy="1461123"/>
        </a:xfrm>
        <a:prstGeom prst="hexagon">
          <a:avLst>
            <a:gd name="adj" fmla="val 28570"/>
            <a:gd name="vf" fmla="val 115470"/>
          </a:avLst>
        </a:prstGeom>
        <a:solidFill>
          <a:srgbClr val="3E5F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Staff and patient experience</a:t>
          </a:r>
        </a:p>
      </dsp:txBody>
      <dsp:txXfrm>
        <a:off x="2274210" y="3807239"/>
        <a:ext cx="1129146" cy="976845"/>
      </dsp:txXfrm>
    </dsp:sp>
    <dsp:sp modelId="{AC309AA8-5606-48D1-A120-DB13DBE6D9E0}">
      <dsp:nvSpPr>
        <dsp:cNvPr id="0" name=""/>
        <dsp:cNvSpPr/>
      </dsp:nvSpPr>
      <dsp:spPr>
        <a:xfrm>
          <a:off x="885942" y="2329654"/>
          <a:ext cx="777588" cy="669995"/>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21F736-2CCF-454C-8A01-215BA766AE9D}">
      <dsp:nvSpPr>
        <dsp:cNvPr id="0" name=""/>
        <dsp:cNvSpPr/>
      </dsp:nvSpPr>
      <dsp:spPr>
        <a:xfrm>
          <a:off x="438181" y="2666411"/>
          <a:ext cx="1688930" cy="1461123"/>
        </a:xfrm>
        <a:prstGeom prst="hexagon">
          <a:avLst>
            <a:gd name="adj" fmla="val 28570"/>
            <a:gd name="vf" fmla="val 115470"/>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Gathered data,  evaluated project and shared learning </a:t>
          </a:r>
        </a:p>
      </dsp:txBody>
      <dsp:txXfrm>
        <a:off x="718073" y="2908550"/>
        <a:ext cx="1129146" cy="976845"/>
      </dsp:txXfrm>
    </dsp:sp>
    <dsp:sp modelId="{F4D582AD-CF4E-419D-B4FF-3E2B6CFF6748}">
      <dsp:nvSpPr>
        <dsp:cNvPr id="0" name=""/>
        <dsp:cNvSpPr/>
      </dsp:nvSpPr>
      <dsp:spPr>
        <a:xfrm>
          <a:off x="438181" y="896678"/>
          <a:ext cx="1688930" cy="1461123"/>
        </a:xfrm>
        <a:prstGeom prst="hexagon">
          <a:avLst>
            <a:gd name="adj" fmla="val 28570"/>
            <a:gd name="vf" fmla="val 11547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Roll out/ Spread </a:t>
          </a:r>
        </a:p>
      </dsp:txBody>
      <dsp:txXfrm>
        <a:off x="718073" y="1138817"/>
        <a:ext cx="1129146" cy="9768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2AADB-66EF-42CB-B19F-E303DA6C2337}">
      <dsp:nvSpPr>
        <dsp:cNvPr id="0" name=""/>
        <dsp:cNvSpPr/>
      </dsp:nvSpPr>
      <dsp:spPr>
        <a:xfrm>
          <a:off x="3450" y="170099"/>
          <a:ext cx="2008778" cy="803511"/>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Primary Assessment</a:t>
          </a:r>
        </a:p>
      </dsp:txBody>
      <dsp:txXfrm>
        <a:off x="405206" y="170099"/>
        <a:ext cx="1205267" cy="803511"/>
      </dsp:txXfrm>
    </dsp:sp>
    <dsp:sp modelId="{23C42223-31F3-4EB3-B563-473B38008B4F}">
      <dsp:nvSpPr>
        <dsp:cNvPr id="0" name=""/>
        <dsp:cNvSpPr/>
      </dsp:nvSpPr>
      <dsp:spPr>
        <a:xfrm>
          <a:off x="1811351" y="170099"/>
          <a:ext cx="2008778" cy="803511"/>
        </a:xfrm>
        <a:prstGeom prst="chevron">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Rapid Clinical Assessment</a:t>
          </a:r>
        </a:p>
      </dsp:txBody>
      <dsp:txXfrm>
        <a:off x="2213107" y="170099"/>
        <a:ext cx="1205267" cy="803511"/>
      </dsp:txXfrm>
    </dsp:sp>
    <dsp:sp modelId="{59602731-528B-41E7-8222-E32ECE1B516B}">
      <dsp:nvSpPr>
        <dsp:cNvPr id="0" name=""/>
        <dsp:cNvSpPr/>
      </dsp:nvSpPr>
      <dsp:spPr>
        <a:xfrm>
          <a:off x="3619252" y="170099"/>
          <a:ext cx="2008778" cy="803511"/>
        </a:xfrm>
        <a:prstGeom prst="chevron">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Community Management  Plan</a:t>
          </a:r>
        </a:p>
      </dsp:txBody>
      <dsp:txXfrm>
        <a:off x="4021008" y="170099"/>
        <a:ext cx="1205267" cy="803511"/>
      </dsp:txXfrm>
    </dsp:sp>
    <dsp:sp modelId="{B4011BC0-92B3-4D2A-BA38-BD371DE958E7}">
      <dsp:nvSpPr>
        <dsp:cNvPr id="0" name=""/>
        <dsp:cNvSpPr/>
      </dsp:nvSpPr>
      <dsp:spPr>
        <a:xfrm>
          <a:off x="5427152" y="170099"/>
          <a:ext cx="2008778" cy="803511"/>
        </a:xfrm>
        <a:prstGeom prst="chevr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Outcomes</a:t>
          </a:r>
        </a:p>
      </dsp:txBody>
      <dsp:txXfrm>
        <a:off x="5828908" y="170099"/>
        <a:ext cx="1205267" cy="8035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09718-6276-4821-8001-C868E7DC4E47}">
      <dsp:nvSpPr>
        <dsp:cNvPr id="0" name=""/>
        <dsp:cNvSpPr/>
      </dsp:nvSpPr>
      <dsp:spPr>
        <a:xfrm>
          <a:off x="3446" y="23650"/>
          <a:ext cx="2006349" cy="802539"/>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GB" sz="1700" kern="1200" dirty="0"/>
            <a:t>Primary Assessment </a:t>
          </a:r>
          <a:r>
            <a:rPr lang="en-GB" sz="1100" b="1" kern="1200" dirty="0">
              <a:solidFill>
                <a:schemeClr val="tx2"/>
              </a:solidFill>
            </a:rPr>
            <a:t>(minus delirium screen)</a:t>
          </a:r>
        </a:p>
      </dsp:txBody>
      <dsp:txXfrm>
        <a:off x="404716" y="23650"/>
        <a:ext cx="1203810" cy="802539"/>
      </dsp:txXfrm>
    </dsp:sp>
    <dsp:sp modelId="{FCF83C8E-FB0D-43CB-A228-7571FD2D7B94}">
      <dsp:nvSpPr>
        <dsp:cNvPr id="0" name=""/>
        <dsp:cNvSpPr/>
      </dsp:nvSpPr>
      <dsp:spPr>
        <a:xfrm>
          <a:off x="1809161" y="23650"/>
          <a:ext cx="2006349" cy="802539"/>
        </a:xfrm>
        <a:prstGeom prst="chevron">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t>Ambulance</a:t>
          </a:r>
        </a:p>
      </dsp:txBody>
      <dsp:txXfrm>
        <a:off x="2210431" y="23650"/>
        <a:ext cx="1203810" cy="802539"/>
      </dsp:txXfrm>
    </dsp:sp>
    <dsp:sp modelId="{EEDD7418-5C24-42E3-977B-A728D44C6C66}">
      <dsp:nvSpPr>
        <dsp:cNvPr id="0" name=""/>
        <dsp:cNvSpPr/>
      </dsp:nvSpPr>
      <dsp:spPr>
        <a:xfrm>
          <a:off x="3614875" y="23650"/>
          <a:ext cx="2006349" cy="802539"/>
        </a:xfrm>
        <a:prstGeom prst="chevron">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t>ED</a:t>
          </a:r>
        </a:p>
      </dsp:txBody>
      <dsp:txXfrm>
        <a:off x="4016145" y="23650"/>
        <a:ext cx="1203810" cy="802539"/>
      </dsp:txXfrm>
    </dsp:sp>
    <dsp:sp modelId="{BBC453A2-E5C9-429F-B35B-5022DB7FE331}">
      <dsp:nvSpPr>
        <dsp:cNvPr id="0" name=""/>
        <dsp:cNvSpPr/>
      </dsp:nvSpPr>
      <dsp:spPr>
        <a:xfrm>
          <a:off x="5420589" y="23650"/>
          <a:ext cx="2006349" cy="802539"/>
        </a:xfrm>
        <a:prstGeom prst="chevr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t>Admitted </a:t>
          </a:r>
        </a:p>
      </dsp:txBody>
      <dsp:txXfrm>
        <a:off x="5821859" y="23650"/>
        <a:ext cx="1203810" cy="80253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A06D4-70AC-439B-9C1D-9677CAF3D673}" type="datetimeFigureOut">
              <a:rPr lang="en-GB" smtClean="0"/>
              <a:t>18/10/2022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A81AA-2B6B-4C7C-A67F-D16EB5B124C5}" type="slidenum">
              <a:rPr lang="en-GB" smtClean="0"/>
              <a:t>‹#›</a:t>
            </a:fld>
            <a:endParaRPr lang="en-GB"/>
          </a:p>
        </p:txBody>
      </p:sp>
    </p:spTree>
    <p:extLst>
      <p:ext uri="{BB962C8B-B14F-4D97-AF65-F5344CB8AC3E}">
        <p14:creationId xmlns:p14="http://schemas.microsoft.com/office/powerpoint/2010/main" val="1140170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BA81AA-2B6B-4C7C-A67F-D16EB5B124C5}" type="slidenum">
              <a:rPr lang="en-GB" smtClean="0"/>
              <a:t>1</a:t>
            </a:fld>
            <a:endParaRPr lang="en-GB"/>
          </a:p>
        </p:txBody>
      </p:sp>
    </p:spTree>
    <p:extLst>
      <p:ext uri="{BB962C8B-B14F-4D97-AF65-F5344CB8AC3E}">
        <p14:creationId xmlns:p14="http://schemas.microsoft.com/office/powerpoint/2010/main" val="3767567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BA81AA-2B6B-4C7C-A67F-D16EB5B124C5}" type="slidenum">
              <a:rPr lang="en-GB" smtClean="0"/>
              <a:t>10</a:t>
            </a:fld>
            <a:endParaRPr lang="en-GB"/>
          </a:p>
        </p:txBody>
      </p:sp>
    </p:spTree>
    <p:extLst>
      <p:ext uri="{BB962C8B-B14F-4D97-AF65-F5344CB8AC3E}">
        <p14:creationId xmlns:p14="http://schemas.microsoft.com/office/powerpoint/2010/main" val="2849218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GB" baseline="0" dirty="0"/>
              <a:t> hospital </a:t>
            </a:r>
            <a:r>
              <a:rPr lang="en-GB" dirty="0"/>
              <a:t>admission with delirium is associated with poor symptom control, deconditioning, an increased risk of long-term care and even death. </a:t>
            </a:r>
          </a:p>
          <a:p>
            <a:endParaRPr lang="en-GB" dirty="0"/>
          </a:p>
          <a:p>
            <a:r>
              <a:rPr lang="en-GB" dirty="0"/>
              <a:t>The aim of this Pathway is to reduce unnecessary</a:t>
            </a:r>
            <a:r>
              <a:rPr lang="en-GB" baseline="0" dirty="0"/>
              <a:t> </a:t>
            </a:r>
            <a:r>
              <a:rPr lang="en-GB" baseline="0" dirty="0" err="1"/>
              <a:t>hosp</a:t>
            </a:r>
            <a:r>
              <a:rPr lang="en-GB" baseline="0" dirty="0"/>
              <a:t> </a:t>
            </a:r>
            <a:r>
              <a:rPr lang="en-GB" dirty="0"/>
              <a:t>admissions and improve outcomes for those affected by delirium.</a:t>
            </a:r>
          </a:p>
        </p:txBody>
      </p:sp>
      <p:sp>
        <p:nvSpPr>
          <p:cNvPr id="4" name="Slide Number Placeholder 3"/>
          <p:cNvSpPr>
            <a:spLocks noGrp="1"/>
          </p:cNvSpPr>
          <p:nvPr>
            <p:ph type="sldNum" sz="quarter" idx="5"/>
          </p:nvPr>
        </p:nvSpPr>
        <p:spPr/>
        <p:txBody>
          <a:bodyPr/>
          <a:lstStyle/>
          <a:p>
            <a:fld id="{D29EC0A4-B4EB-41A5-9C9D-23045943A5A3}" type="slidenum">
              <a:rPr lang="en-GB" smtClean="0"/>
              <a:t>11</a:t>
            </a:fld>
            <a:endParaRPr lang="en-GB"/>
          </a:p>
        </p:txBody>
      </p:sp>
    </p:spTree>
    <p:extLst>
      <p:ext uri="{BB962C8B-B14F-4D97-AF65-F5344CB8AC3E}">
        <p14:creationId xmlns:p14="http://schemas.microsoft.com/office/powerpoint/2010/main" val="302755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AIM of the pathway - proactively  ID delirium</a:t>
            </a:r>
            <a:r>
              <a:rPr lang="en-US" baseline="0" dirty="0"/>
              <a:t>, </a:t>
            </a:r>
            <a:r>
              <a:rPr lang="en-US" dirty="0"/>
              <a:t>provide a 2 </a:t>
            </a:r>
            <a:r>
              <a:rPr lang="en-US" dirty="0" err="1"/>
              <a:t>hr</a:t>
            </a:r>
            <a:r>
              <a:rPr lang="en-US" dirty="0"/>
              <a:t> rapid clinical assessment,</a:t>
            </a:r>
            <a:r>
              <a:rPr lang="en-US" baseline="0" dirty="0"/>
              <a:t> and devise a treatment plan with  patient/</a:t>
            </a:r>
            <a:r>
              <a:rPr lang="en-US" baseline="0" dirty="0" err="1"/>
              <a:t>carers</a:t>
            </a:r>
            <a:r>
              <a:rPr lang="en-US" baseline="0" dirty="0"/>
              <a:t>, to safely support admission avoidance.</a:t>
            </a:r>
          </a:p>
          <a:p>
            <a:endParaRPr lang="en-US" baseline="0" dirty="0"/>
          </a:p>
          <a:p>
            <a:r>
              <a:rPr lang="en-US" dirty="0"/>
              <a:t>What we have done….using a train the trainer approach training was provided to community, staff who are in a position to detect delirium so GP’s DN’s ACP, Specialist services, unregistered staff were included too.</a:t>
            </a:r>
            <a:endParaRPr lang="en-US" baseline="0" dirty="0"/>
          </a:p>
          <a:p>
            <a:r>
              <a:rPr lang="en-US" baseline="0" dirty="0"/>
              <a:t>In the initial pilot with Victoria PCN, (</a:t>
            </a:r>
            <a:r>
              <a:rPr lang="en-US" baseline="0"/>
              <a:t>population of 46,000 ) all </a:t>
            </a:r>
            <a:r>
              <a:rPr lang="en-US" baseline="0" dirty="0"/>
              <a:t>the pts </a:t>
            </a:r>
            <a:r>
              <a:rPr lang="en-US" dirty="0"/>
              <a:t>avoided admission. We spoke to patients, and </a:t>
            </a:r>
            <a:r>
              <a:rPr lang="en-US" dirty="0" err="1"/>
              <a:t>carers</a:t>
            </a:r>
            <a:r>
              <a:rPr lang="en-US" dirty="0"/>
              <a:t> and staff who have referred to CRT, in order </a:t>
            </a:r>
            <a:r>
              <a:rPr lang="en-US" baseline="0" dirty="0"/>
              <a:t>to review the process</a:t>
            </a:r>
            <a:r>
              <a:rPr lang="en-US" dirty="0"/>
              <a:t> and in collaboration with GM Dementia Utd we have shared our learning across GM.</a:t>
            </a:r>
          </a:p>
          <a:p>
            <a:r>
              <a:rPr lang="en-US" dirty="0"/>
              <a:t>We</a:t>
            </a:r>
            <a:r>
              <a:rPr lang="en-US" baseline="0" dirty="0"/>
              <a:t> </a:t>
            </a:r>
            <a:r>
              <a:rPr lang="en-US" dirty="0"/>
              <a:t>launched the pathway in June 2022.</a:t>
            </a:r>
          </a:p>
          <a:p>
            <a:endParaRPr lang="en-US" i="1" u="sng" dirty="0">
              <a:solidFill>
                <a:schemeClr val="accent6"/>
              </a:solidFill>
            </a:endParaRPr>
          </a:p>
          <a:p>
            <a:endParaRPr lang="en-GB" dirty="0"/>
          </a:p>
        </p:txBody>
      </p:sp>
      <p:sp>
        <p:nvSpPr>
          <p:cNvPr id="4" name="Slide Number Placeholder 3"/>
          <p:cNvSpPr>
            <a:spLocks noGrp="1"/>
          </p:cNvSpPr>
          <p:nvPr>
            <p:ph type="sldNum" sz="quarter" idx="5"/>
          </p:nvPr>
        </p:nvSpPr>
        <p:spPr/>
        <p:txBody>
          <a:bodyPr/>
          <a:lstStyle/>
          <a:p>
            <a:fld id="{D29EC0A4-B4EB-41A5-9C9D-23045943A5A3}" type="slidenum">
              <a:rPr lang="en-GB" smtClean="0"/>
              <a:t>12</a:t>
            </a:fld>
            <a:endParaRPr lang="en-GB"/>
          </a:p>
        </p:txBody>
      </p:sp>
    </p:spTree>
    <p:extLst>
      <p:ext uri="{BB962C8B-B14F-4D97-AF65-F5344CB8AC3E}">
        <p14:creationId xmlns:p14="http://schemas.microsoft.com/office/powerpoint/2010/main" val="3835372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1.Primary assessment is carried out by, </a:t>
            </a:r>
            <a:r>
              <a:rPr lang="en-US" dirty="0" err="1"/>
              <a:t>ie</a:t>
            </a:r>
            <a:r>
              <a:rPr lang="en-US" dirty="0"/>
              <a:t> DN’s, specialist services, Macmillan nurses, Paramedics and GP’s, </a:t>
            </a:r>
          </a:p>
          <a:p>
            <a:r>
              <a:rPr lang="en-US" dirty="0"/>
              <a:t>2. if delirium is</a:t>
            </a:r>
            <a:r>
              <a:rPr lang="en-US" baseline="0" dirty="0"/>
              <a:t> </a:t>
            </a:r>
            <a:r>
              <a:rPr lang="en-US" dirty="0"/>
              <a:t>detected, CRT carry out a rapid clinical assessment within 2 </a:t>
            </a:r>
            <a:r>
              <a:rPr lang="en-US" dirty="0" err="1"/>
              <a:t>hrs</a:t>
            </a:r>
            <a:r>
              <a:rPr lang="en-US" dirty="0"/>
              <a:t> to determine the cause</a:t>
            </a:r>
          </a:p>
          <a:p>
            <a:r>
              <a:rPr lang="en-US" dirty="0"/>
              <a:t>3.</a:t>
            </a:r>
            <a:r>
              <a:rPr lang="en-US" baseline="0" dirty="0"/>
              <a:t> </a:t>
            </a:r>
            <a:r>
              <a:rPr lang="en-US" dirty="0"/>
              <a:t>a management</a:t>
            </a:r>
            <a:r>
              <a:rPr lang="en-US" baseline="0" dirty="0"/>
              <a:t> plan with an MDT approach, is </a:t>
            </a:r>
            <a:r>
              <a:rPr lang="en-GB" baseline="0" dirty="0"/>
              <a:t>devised with the </a:t>
            </a:r>
            <a:r>
              <a:rPr lang="en-GB" baseline="0" dirty="0" err="1"/>
              <a:t>pt</a:t>
            </a:r>
            <a:r>
              <a:rPr lang="en-GB" baseline="0" dirty="0"/>
              <a:t> and carers and will include; clinical and </a:t>
            </a:r>
            <a:r>
              <a:rPr lang="en-GB" dirty="0"/>
              <a:t>therapy and ASC intervention</a:t>
            </a:r>
            <a:r>
              <a:rPr lang="en-GB" baseline="0" dirty="0"/>
              <a:t>, and also incorporate SSW support.</a:t>
            </a:r>
            <a:endParaRPr lang="en-GB" dirty="0"/>
          </a:p>
        </p:txBody>
      </p:sp>
      <p:sp>
        <p:nvSpPr>
          <p:cNvPr id="4" name="Slide Number Placeholder 3"/>
          <p:cNvSpPr>
            <a:spLocks noGrp="1"/>
          </p:cNvSpPr>
          <p:nvPr>
            <p:ph type="sldNum" sz="quarter" idx="10"/>
          </p:nvPr>
        </p:nvSpPr>
        <p:spPr/>
        <p:txBody>
          <a:bodyPr/>
          <a:lstStyle/>
          <a:p>
            <a:fld id="{D29EC0A4-B4EB-41A5-9C9D-23045943A5A3}" type="slidenum">
              <a:rPr lang="en-GB" smtClean="0"/>
              <a:t>13</a:t>
            </a:fld>
            <a:endParaRPr lang="en-GB"/>
          </a:p>
        </p:txBody>
      </p:sp>
    </p:spTree>
    <p:extLst>
      <p:ext uri="{BB962C8B-B14F-4D97-AF65-F5344CB8AC3E}">
        <p14:creationId xmlns:p14="http://schemas.microsoft.com/office/powerpoint/2010/main" val="2528052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 pathway if deterioration was due to a potential delirium,</a:t>
            </a:r>
            <a:r>
              <a:rPr lang="en-GB" baseline="0" dirty="0"/>
              <a:t> when questioned, </a:t>
            </a:r>
            <a:r>
              <a:rPr lang="en-GB" dirty="0"/>
              <a:t>staff stated their only option was </a:t>
            </a:r>
            <a:r>
              <a:rPr lang="en-GB" dirty="0" err="1"/>
              <a:t>hosp</a:t>
            </a:r>
            <a:r>
              <a:rPr lang="en-GB" dirty="0"/>
              <a:t> attendance , 2021/22 data indicates that</a:t>
            </a:r>
            <a:r>
              <a:rPr lang="en-GB" baseline="0" dirty="0"/>
              <a:t> </a:t>
            </a:r>
            <a:r>
              <a:rPr lang="en-GB" dirty="0"/>
              <a:t>98.1% of pts in Stockport who presented with Delirium were admitted</a:t>
            </a:r>
          </a:p>
          <a:p>
            <a:endParaRPr lang="en-GB" sz="1800" dirty="0">
              <a:solidFill>
                <a:srgbClr val="1F497D"/>
              </a:solidFill>
              <a:effectLst/>
              <a:latin typeface="Calibri" panose="020F0502020204030204" pitchFamily="34" charset="0"/>
              <a:ea typeface="Calibri" panose="020F0502020204030204" pitchFamily="34" charset="0"/>
            </a:endParaRPr>
          </a:p>
          <a:p>
            <a:r>
              <a:rPr lang="en-GB" sz="1800" b="0" i="0" u="none" dirty="0">
                <a:solidFill>
                  <a:srgbClr val="1F497D"/>
                </a:solidFill>
                <a:effectLst/>
                <a:latin typeface="Calibri" panose="020F0502020204030204" pitchFamily="34" charset="0"/>
                <a:ea typeface="Calibri" panose="020F0502020204030204" pitchFamily="34" charset="0"/>
              </a:rPr>
              <a:t>In the first 3 weeks of the pathway launch </a:t>
            </a:r>
            <a:r>
              <a:rPr lang="en-GB" sz="1800" dirty="0">
                <a:solidFill>
                  <a:srgbClr val="1F497D"/>
                </a:solidFill>
                <a:effectLst/>
                <a:latin typeface="Calibri" panose="020F0502020204030204" pitchFamily="34" charset="0"/>
                <a:ea typeface="Calibri" panose="020F0502020204030204" pitchFamily="34" charset="0"/>
              </a:rPr>
              <a:t>14/16 pts experiencing</a:t>
            </a:r>
            <a:r>
              <a:rPr lang="en-GB" sz="1800" baseline="0" dirty="0">
                <a:solidFill>
                  <a:srgbClr val="1F497D"/>
                </a:solidFill>
                <a:effectLst/>
                <a:latin typeface="Calibri" panose="020F0502020204030204" pitchFamily="34" charset="0"/>
                <a:ea typeface="Calibri" panose="020F0502020204030204" pitchFamily="34" charset="0"/>
              </a:rPr>
              <a:t> delirium </a:t>
            </a:r>
            <a:r>
              <a:rPr lang="en-GB" sz="1800" dirty="0">
                <a:solidFill>
                  <a:srgbClr val="1F497D"/>
                </a:solidFill>
                <a:effectLst/>
                <a:latin typeface="Calibri" panose="020F0502020204030204" pitchFamily="34" charset="0"/>
                <a:ea typeface="Calibri" panose="020F0502020204030204" pitchFamily="34" charset="0"/>
              </a:rPr>
              <a:t>avoided admission = 88% of patients remained safely at home </a:t>
            </a:r>
          </a:p>
          <a:p>
            <a:endParaRPr lang="en-GB" sz="1800" b="0" i="0" dirty="0">
              <a:solidFill>
                <a:srgbClr val="1F497D"/>
              </a:solidFill>
              <a:effectLst/>
              <a:latin typeface="Calibri" panose="020F0502020204030204" pitchFamily="34" charset="0"/>
              <a:ea typeface="Calibri" panose="020F0502020204030204" pitchFamily="34" charset="0"/>
            </a:endParaRPr>
          </a:p>
          <a:p>
            <a:r>
              <a:rPr lang="en-GB" sz="1800" b="0" i="0" u="none" dirty="0">
                <a:solidFill>
                  <a:srgbClr val="1F497D"/>
                </a:solidFill>
                <a:effectLst/>
                <a:latin typeface="Calibri" panose="020F0502020204030204" pitchFamily="34" charset="0"/>
                <a:ea typeface="Calibri" panose="020F0502020204030204" pitchFamily="34" charset="0"/>
              </a:rPr>
              <a:t>Improved patient and carers experience</a:t>
            </a:r>
          </a:p>
          <a:p>
            <a:r>
              <a:rPr lang="en-GB" sz="1800" b="0" i="0" u="none" dirty="0">
                <a:solidFill>
                  <a:srgbClr val="1F497D"/>
                </a:solidFill>
                <a:effectLst/>
                <a:latin typeface="Calibri" panose="020F0502020204030204" pitchFamily="34" charset="0"/>
                <a:ea typeface="Calibri" panose="020F0502020204030204" pitchFamily="34" charset="0"/>
              </a:rPr>
              <a:t>Prevention</a:t>
            </a:r>
            <a:r>
              <a:rPr lang="en-GB" sz="1800" b="0" i="0" u="none" baseline="0" dirty="0">
                <a:solidFill>
                  <a:srgbClr val="1F497D"/>
                </a:solidFill>
                <a:effectLst/>
                <a:latin typeface="Calibri" panose="020F0502020204030204" pitchFamily="34" charset="0"/>
                <a:ea typeface="Calibri" panose="020F0502020204030204" pitchFamily="34" charset="0"/>
              </a:rPr>
              <a:t> of hospital attendance and admission and associated costs</a:t>
            </a:r>
            <a:endParaRPr lang="en-GB" sz="1800" b="0" i="0" u="none" dirty="0">
              <a:effectLst/>
              <a:latin typeface="Calibri" panose="020F0502020204030204" pitchFamily="34" charset="0"/>
              <a:ea typeface="Calibri" panose="020F0502020204030204" pitchFamily="34" charset="0"/>
            </a:endParaRPr>
          </a:p>
          <a:p>
            <a:r>
              <a:rPr lang="en-GB" sz="1800" dirty="0">
                <a:solidFill>
                  <a:srgbClr val="1F497D"/>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1F497D"/>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9EC0A4-B4EB-41A5-9C9D-23045943A5A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409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being cared for at home</a:t>
            </a:r>
            <a:r>
              <a:rPr lang="en-GB" baseline="0" dirty="0"/>
              <a:t> is a richer experience</a:t>
            </a:r>
            <a:endParaRPr lang="en-GB" dirty="0"/>
          </a:p>
          <a:p>
            <a:endParaRPr lang="en-GB" dirty="0"/>
          </a:p>
          <a:p>
            <a:r>
              <a:rPr lang="en-GB" dirty="0"/>
              <a:t>60% felt sad before the home assessment</a:t>
            </a:r>
            <a:r>
              <a:rPr lang="en-GB" baseline="0" dirty="0"/>
              <a:t> </a:t>
            </a:r>
            <a:r>
              <a:rPr lang="en-GB" dirty="0"/>
              <a:t> and with our intervention, feelings</a:t>
            </a:r>
            <a:r>
              <a:rPr lang="en-GB" baseline="0" dirty="0"/>
              <a:t> changed to </a:t>
            </a:r>
            <a:r>
              <a:rPr lang="en-GB" dirty="0"/>
              <a:t>happy</a:t>
            </a:r>
            <a:r>
              <a:rPr lang="en-GB" baseline="0" dirty="0"/>
              <a:t> and </a:t>
            </a:r>
            <a:r>
              <a:rPr lang="en-GB" dirty="0"/>
              <a:t>informed and relieved. 100% of pts stated this support avoided hospital</a:t>
            </a:r>
            <a:r>
              <a:rPr lang="en-GB" baseline="0" dirty="0"/>
              <a:t> admission.</a:t>
            </a:r>
          </a:p>
          <a:p>
            <a:endParaRPr lang="en-GB" baseline="0" dirty="0"/>
          </a:p>
          <a:p>
            <a:r>
              <a:rPr lang="en-GB" b="1" i="1" u="sng" baseline="0" dirty="0">
                <a:solidFill>
                  <a:schemeClr val="accent6"/>
                </a:solidFill>
              </a:rPr>
              <a:t>Be good to have short patient video and also Jayne outlining pathway </a:t>
            </a:r>
            <a:r>
              <a:rPr lang="en-GB" b="1" i="1" u="sng" baseline="0" dirty="0" err="1">
                <a:solidFill>
                  <a:schemeClr val="accent6"/>
                </a:solidFill>
              </a:rPr>
              <a:t>etc</a:t>
            </a:r>
            <a:endParaRPr lang="en-GB" b="1" i="1" u="sng" dirty="0">
              <a:solidFill>
                <a:schemeClr val="accent6"/>
              </a:solidFill>
            </a:endParaRPr>
          </a:p>
        </p:txBody>
      </p:sp>
      <p:sp>
        <p:nvSpPr>
          <p:cNvPr id="4" name="Slide Number Placeholder 3"/>
          <p:cNvSpPr>
            <a:spLocks noGrp="1"/>
          </p:cNvSpPr>
          <p:nvPr>
            <p:ph type="sldNum" sz="quarter" idx="5"/>
          </p:nvPr>
        </p:nvSpPr>
        <p:spPr/>
        <p:txBody>
          <a:bodyPr/>
          <a:lstStyle/>
          <a:p>
            <a:fld id="{D29EC0A4-B4EB-41A5-9C9D-23045943A5A3}" type="slidenum">
              <a:rPr lang="en-GB" smtClean="0"/>
              <a:t>15</a:t>
            </a:fld>
            <a:endParaRPr lang="en-GB"/>
          </a:p>
        </p:txBody>
      </p:sp>
    </p:spTree>
    <p:extLst>
      <p:ext uri="{BB962C8B-B14F-4D97-AF65-F5344CB8AC3E}">
        <p14:creationId xmlns:p14="http://schemas.microsoft.com/office/powerpoint/2010/main" val="6677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feedback from</a:t>
            </a:r>
            <a:r>
              <a:rPr lang="en-GB" baseline="0" dirty="0"/>
              <a:t> staff was also positive,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100% of staff stated patients were maintained safely in their own home and  admissions were avoided which for people affected by delirium, is the best outcome</a:t>
            </a:r>
          </a:p>
          <a:p>
            <a:endParaRPr lang="en-GB" dirty="0"/>
          </a:p>
          <a:p>
            <a:r>
              <a:rPr lang="en-GB" dirty="0"/>
              <a:t>Significantly</a:t>
            </a:r>
            <a:r>
              <a:rPr lang="en-GB" baseline="0" dirty="0"/>
              <a:t> staff stated the pathway increased their confidence in managing delirium at home</a:t>
            </a:r>
            <a:endParaRPr lang="en-GB" dirty="0"/>
          </a:p>
        </p:txBody>
      </p:sp>
      <p:sp>
        <p:nvSpPr>
          <p:cNvPr id="4" name="Slide Number Placeholder 3"/>
          <p:cNvSpPr>
            <a:spLocks noGrp="1"/>
          </p:cNvSpPr>
          <p:nvPr>
            <p:ph type="sldNum" sz="quarter" idx="5"/>
          </p:nvPr>
        </p:nvSpPr>
        <p:spPr/>
        <p:txBody>
          <a:bodyPr/>
          <a:lstStyle/>
          <a:p>
            <a:fld id="{D29EC0A4-B4EB-41A5-9C9D-23045943A5A3}" type="slidenum">
              <a:rPr lang="en-GB" smtClean="0"/>
              <a:t>16</a:t>
            </a:fld>
            <a:endParaRPr lang="en-GB"/>
          </a:p>
        </p:txBody>
      </p:sp>
    </p:spTree>
    <p:extLst>
      <p:ext uri="{BB962C8B-B14F-4D97-AF65-F5344CB8AC3E}">
        <p14:creationId xmlns:p14="http://schemas.microsoft.com/office/powerpoint/2010/main" val="1444124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KAY</a:t>
            </a:r>
          </a:p>
          <a:p>
            <a:r>
              <a:rPr lang="en-US" b="0" dirty="0"/>
              <a:t>There has been a ripple effect </a:t>
            </a:r>
          </a:p>
          <a:p>
            <a:endParaRPr lang="en-US" b="1" dirty="0"/>
          </a:p>
          <a:p>
            <a:r>
              <a:rPr lang="en-US" dirty="0"/>
              <a:t>Easy to spread – it is a cost neutral implementation, no new equipment required, no new IT systems, no time-consuming training programmes. </a:t>
            </a:r>
            <a:r>
              <a:rPr lang="en-US" b="1" dirty="0"/>
              <a:t>The pathway is about using our existing knowledge and skill set differently</a:t>
            </a:r>
          </a:p>
          <a:p>
            <a:r>
              <a:rPr lang="en-US" dirty="0"/>
              <a:t>PCN- Stockport-shared with GM and is</a:t>
            </a:r>
            <a:r>
              <a:rPr lang="en-US" baseline="0" dirty="0"/>
              <a:t> currently working aa part of the NICE </a:t>
            </a:r>
            <a:r>
              <a:rPr lang="en-US" baseline="0" dirty="0" err="1"/>
              <a:t>programme</a:t>
            </a:r>
            <a:r>
              <a:rPr lang="en-US" baseline="0" dirty="0"/>
              <a:t> to both benchmark against best practice and influence National thinking and strategy</a:t>
            </a:r>
            <a:r>
              <a:rPr lang="en-US" dirty="0"/>
              <a:t> </a:t>
            </a:r>
          </a:p>
          <a:p>
            <a:endParaRPr lang="en-GB" dirty="0"/>
          </a:p>
        </p:txBody>
      </p:sp>
      <p:sp>
        <p:nvSpPr>
          <p:cNvPr id="4" name="Slide Number Placeholder 3"/>
          <p:cNvSpPr>
            <a:spLocks noGrp="1"/>
          </p:cNvSpPr>
          <p:nvPr>
            <p:ph type="sldNum" sz="quarter" idx="5"/>
          </p:nvPr>
        </p:nvSpPr>
        <p:spPr/>
        <p:txBody>
          <a:bodyPr/>
          <a:lstStyle/>
          <a:p>
            <a:fld id="{D29EC0A4-B4EB-41A5-9C9D-23045943A5A3}" type="slidenum">
              <a:rPr lang="en-GB" smtClean="0"/>
              <a:t>17</a:t>
            </a:fld>
            <a:endParaRPr lang="en-GB"/>
          </a:p>
        </p:txBody>
      </p:sp>
    </p:spTree>
    <p:extLst>
      <p:ext uri="{BB962C8B-B14F-4D97-AF65-F5344CB8AC3E}">
        <p14:creationId xmlns:p14="http://schemas.microsoft.com/office/powerpoint/2010/main" val="1523864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purpose of this slide is to  illustrate the lived experience of delirium</a:t>
            </a:r>
            <a:r>
              <a:rPr lang="en-GB" baseline="0" dirty="0"/>
              <a:t> when the Pathway is implemented.</a:t>
            </a:r>
            <a:endParaRPr lang="en-GB" dirty="0"/>
          </a:p>
        </p:txBody>
      </p:sp>
      <p:sp>
        <p:nvSpPr>
          <p:cNvPr id="4" name="Slide Number Placeholder 3"/>
          <p:cNvSpPr>
            <a:spLocks noGrp="1"/>
          </p:cNvSpPr>
          <p:nvPr>
            <p:ph type="sldNum" sz="quarter" idx="10"/>
          </p:nvPr>
        </p:nvSpPr>
        <p:spPr/>
        <p:txBody>
          <a:bodyPr/>
          <a:lstStyle/>
          <a:p>
            <a:fld id="{D29EC0A4-B4EB-41A5-9C9D-23045943A5A3}" type="slidenum">
              <a:rPr lang="en-GB" smtClean="0"/>
              <a:t>18</a:t>
            </a:fld>
            <a:endParaRPr lang="en-GB"/>
          </a:p>
        </p:txBody>
      </p:sp>
    </p:spTree>
    <p:extLst>
      <p:ext uri="{BB962C8B-B14F-4D97-AF65-F5344CB8AC3E}">
        <p14:creationId xmlns:p14="http://schemas.microsoft.com/office/powerpoint/2010/main" val="360247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BA81AA-2B6B-4C7C-A67F-D16EB5B124C5}" type="slidenum">
              <a:rPr lang="en-GB" smtClean="0"/>
              <a:t>27</a:t>
            </a:fld>
            <a:endParaRPr lang="en-GB"/>
          </a:p>
        </p:txBody>
      </p:sp>
    </p:spTree>
    <p:extLst>
      <p:ext uri="{BB962C8B-B14F-4D97-AF65-F5344CB8AC3E}">
        <p14:creationId xmlns:p14="http://schemas.microsoft.com/office/powerpoint/2010/main" val="3172534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BA81AA-2B6B-4C7C-A67F-D16EB5B124C5}" type="slidenum">
              <a:rPr lang="en-GB" smtClean="0"/>
              <a:t>2</a:t>
            </a:fld>
            <a:endParaRPr lang="en-GB"/>
          </a:p>
        </p:txBody>
      </p:sp>
    </p:spTree>
    <p:extLst>
      <p:ext uri="{BB962C8B-B14F-4D97-AF65-F5344CB8AC3E}">
        <p14:creationId xmlns:p14="http://schemas.microsoft.com/office/powerpoint/2010/main" val="873649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BA81AA-2B6B-4C7C-A67F-D16EB5B124C5}" type="slidenum">
              <a:rPr lang="en-GB" smtClean="0"/>
              <a:t>30</a:t>
            </a:fld>
            <a:endParaRPr lang="en-GB"/>
          </a:p>
        </p:txBody>
      </p:sp>
    </p:spTree>
    <p:extLst>
      <p:ext uri="{BB962C8B-B14F-4D97-AF65-F5344CB8AC3E}">
        <p14:creationId xmlns:p14="http://schemas.microsoft.com/office/powerpoint/2010/main" val="3747126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BA81AA-2B6B-4C7C-A67F-D16EB5B124C5}" type="slidenum">
              <a:rPr lang="en-GB" smtClean="0"/>
              <a:t>33</a:t>
            </a:fld>
            <a:endParaRPr lang="en-GB"/>
          </a:p>
        </p:txBody>
      </p:sp>
    </p:spTree>
    <p:extLst>
      <p:ext uri="{BB962C8B-B14F-4D97-AF65-F5344CB8AC3E}">
        <p14:creationId xmlns:p14="http://schemas.microsoft.com/office/powerpoint/2010/main" val="843797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DAD23F-2A7A-4119-AB9B-BBAA76983890}" type="slidenum">
              <a:rPr lang="en-GB" smtClean="0"/>
              <a:t>41</a:t>
            </a:fld>
            <a:endParaRPr lang="en-GB" dirty="0"/>
          </a:p>
        </p:txBody>
      </p:sp>
    </p:spTree>
    <p:extLst>
      <p:ext uri="{BB962C8B-B14F-4D97-AF65-F5344CB8AC3E}">
        <p14:creationId xmlns:p14="http://schemas.microsoft.com/office/powerpoint/2010/main" val="153319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BA81AA-2B6B-4C7C-A67F-D16EB5B124C5}" type="slidenum">
              <a:rPr lang="en-GB" smtClean="0"/>
              <a:t>53</a:t>
            </a:fld>
            <a:endParaRPr lang="en-GB"/>
          </a:p>
        </p:txBody>
      </p:sp>
    </p:spTree>
    <p:extLst>
      <p:ext uri="{BB962C8B-B14F-4D97-AF65-F5344CB8AC3E}">
        <p14:creationId xmlns:p14="http://schemas.microsoft.com/office/powerpoint/2010/main" val="4237911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BA81AA-2B6B-4C7C-A67F-D16EB5B124C5}" type="slidenum">
              <a:rPr lang="en-GB" smtClean="0"/>
              <a:t>54</a:t>
            </a:fld>
            <a:endParaRPr lang="en-GB"/>
          </a:p>
        </p:txBody>
      </p:sp>
    </p:spTree>
    <p:extLst>
      <p:ext uri="{BB962C8B-B14F-4D97-AF65-F5344CB8AC3E}">
        <p14:creationId xmlns:p14="http://schemas.microsoft.com/office/powerpoint/2010/main" val="768419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BA81AA-2B6B-4C7C-A67F-D16EB5B124C5}" type="slidenum">
              <a:rPr lang="en-GB" smtClean="0"/>
              <a:t>55</a:t>
            </a:fld>
            <a:endParaRPr lang="en-GB"/>
          </a:p>
        </p:txBody>
      </p:sp>
    </p:spTree>
    <p:extLst>
      <p:ext uri="{BB962C8B-B14F-4D97-AF65-F5344CB8AC3E}">
        <p14:creationId xmlns:p14="http://schemas.microsoft.com/office/powerpoint/2010/main" val="625458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BA81AA-2B6B-4C7C-A67F-D16EB5B124C5}" type="slidenum">
              <a:rPr lang="en-GB" smtClean="0"/>
              <a:t>56</a:t>
            </a:fld>
            <a:endParaRPr lang="en-GB"/>
          </a:p>
        </p:txBody>
      </p:sp>
    </p:spTree>
    <p:extLst>
      <p:ext uri="{BB962C8B-B14F-4D97-AF65-F5344CB8AC3E}">
        <p14:creationId xmlns:p14="http://schemas.microsoft.com/office/powerpoint/2010/main" val="1029907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BA81AA-2B6B-4C7C-A67F-D16EB5B124C5}" type="slidenum">
              <a:rPr lang="en-GB" smtClean="0"/>
              <a:t>57</a:t>
            </a:fld>
            <a:endParaRPr lang="en-GB"/>
          </a:p>
        </p:txBody>
      </p:sp>
    </p:spTree>
    <p:extLst>
      <p:ext uri="{BB962C8B-B14F-4D97-AF65-F5344CB8AC3E}">
        <p14:creationId xmlns:p14="http://schemas.microsoft.com/office/powerpoint/2010/main" val="4062133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The disturbances cannot be better explained by another pre-existing, evolving or established neurocognitive disorder, and do not occur in the context of a severely reduced level of arousal, such as coma.</a:t>
            </a:r>
          </a:p>
          <a:p>
            <a:r>
              <a:rPr lang="en-GB" sz="1200" dirty="0"/>
              <a:t>(DSM V)</a:t>
            </a:r>
          </a:p>
          <a:p>
            <a:endParaRPr lang="en-GB" dirty="0"/>
          </a:p>
        </p:txBody>
      </p:sp>
      <p:sp>
        <p:nvSpPr>
          <p:cNvPr id="4" name="Slide Number Placeholder 3"/>
          <p:cNvSpPr>
            <a:spLocks noGrp="1"/>
          </p:cNvSpPr>
          <p:nvPr>
            <p:ph type="sldNum" sz="quarter" idx="5"/>
          </p:nvPr>
        </p:nvSpPr>
        <p:spPr/>
        <p:txBody>
          <a:bodyPr/>
          <a:lstStyle/>
          <a:p>
            <a:fld id="{F8BA81AA-2B6B-4C7C-A67F-D16EB5B124C5}" type="slidenum">
              <a:rPr lang="en-GB" smtClean="0"/>
              <a:t>3</a:t>
            </a:fld>
            <a:endParaRPr lang="en-GB"/>
          </a:p>
        </p:txBody>
      </p:sp>
    </p:spTree>
    <p:extLst>
      <p:ext uri="{BB962C8B-B14F-4D97-AF65-F5344CB8AC3E}">
        <p14:creationId xmlns:p14="http://schemas.microsoft.com/office/powerpoint/2010/main" val="3374332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BA81AA-2B6B-4C7C-A67F-D16EB5B124C5}" type="slidenum">
              <a:rPr lang="en-GB" smtClean="0"/>
              <a:t>4</a:t>
            </a:fld>
            <a:endParaRPr lang="en-GB"/>
          </a:p>
        </p:txBody>
      </p:sp>
    </p:spTree>
    <p:extLst>
      <p:ext uri="{BB962C8B-B14F-4D97-AF65-F5344CB8AC3E}">
        <p14:creationId xmlns:p14="http://schemas.microsoft.com/office/powerpoint/2010/main" val="3385221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BA81AA-2B6B-4C7C-A67F-D16EB5B124C5}" type="slidenum">
              <a:rPr lang="en-GB" smtClean="0"/>
              <a:t>5</a:t>
            </a:fld>
            <a:endParaRPr lang="en-GB"/>
          </a:p>
        </p:txBody>
      </p:sp>
    </p:spTree>
    <p:extLst>
      <p:ext uri="{BB962C8B-B14F-4D97-AF65-F5344CB8AC3E}">
        <p14:creationId xmlns:p14="http://schemas.microsoft.com/office/powerpoint/2010/main" val="2946767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BA81AA-2B6B-4C7C-A67F-D16EB5B124C5}" type="slidenum">
              <a:rPr lang="en-GB" smtClean="0"/>
              <a:t>6</a:t>
            </a:fld>
            <a:endParaRPr lang="en-GB"/>
          </a:p>
        </p:txBody>
      </p:sp>
    </p:spTree>
    <p:extLst>
      <p:ext uri="{BB962C8B-B14F-4D97-AF65-F5344CB8AC3E}">
        <p14:creationId xmlns:p14="http://schemas.microsoft.com/office/powerpoint/2010/main" val="83582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Helen to do over view of the Pilot</a:t>
            </a:r>
          </a:p>
        </p:txBody>
      </p:sp>
      <p:sp>
        <p:nvSpPr>
          <p:cNvPr id="4" name="Slide Number Placeholder 3"/>
          <p:cNvSpPr>
            <a:spLocks noGrp="1"/>
          </p:cNvSpPr>
          <p:nvPr>
            <p:ph type="sldNum" sz="quarter" idx="5"/>
          </p:nvPr>
        </p:nvSpPr>
        <p:spPr/>
        <p:txBody>
          <a:bodyPr/>
          <a:lstStyle/>
          <a:p>
            <a:fld id="{F8BA81AA-2B6B-4C7C-A67F-D16EB5B124C5}" type="slidenum">
              <a:rPr lang="en-GB" smtClean="0"/>
              <a:t>7</a:t>
            </a:fld>
            <a:endParaRPr lang="en-GB"/>
          </a:p>
        </p:txBody>
      </p:sp>
    </p:spTree>
    <p:extLst>
      <p:ext uri="{BB962C8B-B14F-4D97-AF65-F5344CB8AC3E}">
        <p14:creationId xmlns:p14="http://schemas.microsoft.com/office/powerpoint/2010/main" val="734746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Co-production at the heart of the delirium programme</a:t>
            </a:r>
          </a:p>
        </p:txBody>
      </p:sp>
      <p:sp>
        <p:nvSpPr>
          <p:cNvPr id="4" name="Slide Number Placeholder 3"/>
          <p:cNvSpPr>
            <a:spLocks noGrp="1"/>
          </p:cNvSpPr>
          <p:nvPr>
            <p:ph type="sldNum" sz="quarter" idx="5"/>
          </p:nvPr>
        </p:nvSpPr>
        <p:spPr/>
        <p:txBody>
          <a:bodyPr/>
          <a:lstStyle/>
          <a:p>
            <a:fld id="{F8BA81AA-2B6B-4C7C-A67F-D16EB5B124C5}" type="slidenum">
              <a:rPr lang="en-GB" smtClean="0"/>
              <a:t>8</a:t>
            </a:fld>
            <a:endParaRPr lang="en-GB"/>
          </a:p>
        </p:txBody>
      </p:sp>
    </p:spTree>
    <p:extLst>
      <p:ext uri="{BB962C8B-B14F-4D97-AF65-F5344CB8AC3E}">
        <p14:creationId xmlns:p14="http://schemas.microsoft.com/office/powerpoint/2010/main" val="1459767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BA81AA-2B6B-4C7C-A67F-D16EB5B124C5}" type="slidenum">
              <a:rPr lang="en-GB" smtClean="0"/>
              <a:t>9</a:t>
            </a:fld>
            <a:endParaRPr lang="en-GB"/>
          </a:p>
        </p:txBody>
      </p:sp>
    </p:spTree>
    <p:extLst>
      <p:ext uri="{BB962C8B-B14F-4D97-AF65-F5344CB8AC3E}">
        <p14:creationId xmlns:p14="http://schemas.microsoft.com/office/powerpoint/2010/main" val="3157080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68DB2-01A1-4000-80B8-C954C18D52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280769D-0F44-4C41-9AB9-D427C9EA4A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0ABA18C-E434-4E6D-A2FD-42A02D516898}"/>
              </a:ext>
            </a:extLst>
          </p:cNvPr>
          <p:cNvSpPr>
            <a:spLocks noGrp="1"/>
          </p:cNvSpPr>
          <p:nvPr>
            <p:ph type="dt" sz="half" idx="10"/>
          </p:nvPr>
        </p:nvSpPr>
        <p:spPr/>
        <p:txBody>
          <a:bodyPr/>
          <a:lstStyle/>
          <a:p>
            <a:fld id="{14A5BEE7-E1A1-4D70-B61C-2D69972E763F}" type="datetimeFigureOut">
              <a:rPr lang="en-GB" smtClean="0"/>
              <a:t>18/10/2022</a:t>
            </a:fld>
            <a:endParaRPr lang="en-GB"/>
          </a:p>
        </p:txBody>
      </p:sp>
      <p:sp>
        <p:nvSpPr>
          <p:cNvPr id="5" name="Footer Placeholder 4">
            <a:extLst>
              <a:ext uri="{FF2B5EF4-FFF2-40B4-BE49-F238E27FC236}">
                <a16:creationId xmlns:a16="http://schemas.microsoft.com/office/drawing/2014/main" id="{5550C4BF-B468-4BC9-8A24-8EA4B6A59D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B73467-BA30-419A-8CE3-A7B2D9DEF5FE}"/>
              </a:ext>
            </a:extLst>
          </p:cNvPr>
          <p:cNvSpPr>
            <a:spLocks noGrp="1"/>
          </p:cNvSpPr>
          <p:nvPr>
            <p:ph type="sldNum" sz="quarter" idx="12"/>
          </p:nvPr>
        </p:nvSpPr>
        <p:spPr/>
        <p:txBody>
          <a:bodyPr/>
          <a:lstStyle/>
          <a:p>
            <a:fld id="{AF7629B9-483D-4463-9676-82D3E9681AF4}" type="slidenum">
              <a:rPr lang="en-GB" smtClean="0"/>
              <a:t>‹#›</a:t>
            </a:fld>
            <a:endParaRPr lang="en-GB"/>
          </a:p>
        </p:txBody>
      </p:sp>
    </p:spTree>
    <p:extLst>
      <p:ext uri="{BB962C8B-B14F-4D97-AF65-F5344CB8AC3E}">
        <p14:creationId xmlns:p14="http://schemas.microsoft.com/office/powerpoint/2010/main" val="2827587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2AD15-68D5-45E6-AA11-DD67D51A99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1B4171-BC25-4AB7-9A48-78E4B28490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07FFEA-9D08-47AE-BF1C-776A3F468360}"/>
              </a:ext>
            </a:extLst>
          </p:cNvPr>
          <p:cNvSpPr>
            <a:spLocks noGrp="1"/>
          </p:cNvSpPr>
          <p:nvPr>
            <p:ph type="dt" sz="half" idx="10"/>
          </p:nvPr>
        </p:nvSpPr>
        <p:spPr/>
        <p:txBody>
          <a:bodyPr/>
          <a:lstStyle/>
          <a:p>
            <a:fld id="{14A5BEE7-E1A1-4D70-B61C-2D69972E763F}" type="datetimeFigureOut">
              <a:rPr lang="en-GB" smtClean="0"/>
              <a:t>18/10/2022</a:t>
            </a:fld>
            <a:endParaRPr lang="en-GB"/>
          </a:p>
        </p:txBody>
      </p:sp>
      <p:sp>
        <p:nvSpPr>
          <p:cNvPr id="5" name="Footer Placeholder 4">
            <a:extLst>
              <a:ext uri="{FF2B5EF4-FFF2-40B4-BE49-F238E27FC236}">
                <a16:creationId xmlns:a16="http://schemas.microsoft.com/office/drawing/2014/main" id="{E926D6D2-DDB8-4FCD-B522-2ACBE326E1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69D1CC-9076-4FA9-BFFD-B3E2FE569996}"/>
              </a:ext>
            </a:extLst>
          </p:cNvPr>
          <p:cNvSpPr>
            <a:spLocks noGrp="1"/>
          </p:cNvSpPr>
          <p:nvPr>
            <p:ph type="sldNum" sz="quarter" idx="12"/>
          </p:nvPr>
        </p:nvSpPr>
        <p:spPr/>
        <p:txBody>
          <a:bodyPr/>
          <a:lstStyle/>
          <a:p>
            <a:fld id="{AF7629B9-483D-4463-9676-82D3E9681AF4}" type="slidenum">
              <a:rPr lang="en-GB" smtClean="0"/>
              <a:t>‹#›</a:t>
            </a:fld>
            <a:endParaRPr lang="en-GB"/>
          </a:p>
        </p:txBody>
      </p:sp>
    </p:spTree>
    <p:extLst>
      <p:ext uri="{BB962C8B-B14F-4D97-AF65-F5344CB8AC3E}">
        <p14:creationId xmlns:p14="http://schemas.microsoft.com/office/powerpoint/2010/main" val="1474484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7D9572-8E17-4C4A-B346-D94DDCC661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A372CB-41A4-4380-9101-CD83A2B743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CED28F-6976-4468-9C68-71511998F863}"/>
              </a:ext>
            </a:extLst>
          </p:cNvPr>
          <p:cNvSpPr>
            <a:spLocks noGrp="1"/>
          </p:cNvSpPr>
          <p:nvPr>
            <p:ph type="dt" sz="half" idx="10"/>
          </p:nvPr>
        </p:nvSpPr>
        <p:spPr/>
        <p:txBody>
          <a:bodyPr/>
          <a:lstStyle/>
          <a:p>
            <a:fld id="{14A5BEE7-E1A1-4D70-B61C-2D69972E763F}" type="datetimeFigureOut">
              <a:rPr lang="en-GB" smtClean="0"/>
              <a:t>18/10/2022</a:t>
            </a:fld>
            <a:endParaRPr lang="en-GB"/>
          </a:p>
        </p:txBody>
      </p:sp>
      <p:sp>
        <p:nvSpPr>
          <p:cNvPr id="5" name="Footer Placeholder 4">
            <a:extLst>
              <a:ext uri="{FF2B5EF4-FFF2-40B4-BE49-F238E27FC236}">
                <a16:creationId xmlns:a16="http://schemas.microsoft.com/office/drawing/2014/main" id="{1EB5C1FB-A524-4FFE-A91D-66E23DAC8D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C3F690-CAEC-431E-89D6-E2655E21E74F}"/>
              </a:ext>
            </a:extLst>
          </p:cNvPr>
          <p:cNvSpPr>
            <a:spLocks noGrp="1"/>
          </p:cNvSpPr>
          <p:nvPr>
            <p:ph type="sldNum" sz="quarter" idx="12"/>
          </p:nvPr>
        </p:nvSpPr>
        <p:spPr/>
        <p:txBody>
          <a:bodyPr/>
          <a:lstStyle/>
          <a:p>
            <a:fld id="{AF7629B9-483D-4463-9676-82D3E9681AF4}" type="slidenum">
              <a:rPr lang="en-GB" smtClean="0"/>
              <a:t>‹#›</a:t>
            </a:fld>
            <a:endParaRPr lang="en-GB"/>
          </a:p>
        </p:txBody>
      </p:sp>
    </p:spTree>
    <p:extLst>
      <p:ext uri="{BB962C8B-B14F-4D97-AF65-F5344CB8AC3E}">
        <p14:creationId xmlns:p14="http://schemas.microsoft.com/office/powerpoint/2010/main" val="1651168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3E5F73"/>
              </a:buClr>
              <a:buSzPts val="2400"/>
              <a:buChar char="•"/>
              <a:defRPr sz="2400">
                <a:solidFill>
                  <a:srgbClr val="3E5F73"/>
                </a:solidFill>
                <a:latin typeface="Arial"/>
                <a:ea typeface="Arial"/>
                <a:cs typeface="Arial"/>
                <a:sym typeface="Arial"/>
              </a:defRPr>
            </a:lvl1pPr>
            <a:lvl2pPr marL="914400" lvl="1" indent="-355600" algn="l">
              <a:lnSpc>
                <a:spcPct val="90000"/>
              </a:lnSpc>
              <a:spcBef>
                <a:spcPts val="500"/>
              </a:spcBef>
              <a:spcAft>
                <a:spcPts val="0"/>
              </a:spcAft>
              <a:buClr>
                <a:srgbClr val="3E5F73"/>
              </a:buClr>
              <a:buSzPts val="2000"/>
              <a:buChar char="•"/>
              <a:defRPr sz="2000">
                <a:solidFill>
                  <a:srgbClr val="3E5F73"/>
                </a:solidFill>
                <a:latin typeface="Arial"/>
                <a:ea typeface="Arial"/>
                <a:cs typeface="Arial"/>
                <a:sym typeface="Arial"/>
              </a:defRPr>
            </a:lvl2pPr>
            <a:lvl3pPr marL="1371600" lvl="2" indent="-330200" algn="l">
              <a:lnSpc>
                <a:spcPct val="90000"/>
              </a:lnSpc>
              <a:spcBef>
                <a:spcPts val="500"/>
              </a:spcBef>
              <a:spcAft>
                <a:spcPts val="0"/>
              </a:spcAft>
              <a:buClr>
                <a:srgbClr val="3E5F73"/>
              </a:buClr>
              <a:buSzPts val="1600"/>
              <a:buChar char="•"/>
              <a:defRPr sz="1600">
                <a:solidFill>
                  <a:srgbClr val="3E5F73"/>
                </a:solidFill>
                <a:latin typeface="Arial"/>
                <a:ea typeface="Arial"/>
                <a:cs typeface="Arial"/>
                <a:sym typeface="Arial"/>
              </a:defRPr>
            </a:lvl3pPr>
            <a:lvl4pPr marL="1828800" lvl="3" indent="-342900" algn="l">
              <a:lnSpc>
                <a:spcPct val="90000"/>
              </a:lnSpc>
              <a:spcBef>
                <a:spcPts val="500"/>
              </a:spcBef>
              <a:spcAft>
                <a:spcPts val="0"/>
              </a:spcAft>
              <a:buClr>
                <a:srgbClr val="3E5F73"/>
              </a:buClr>
              <a:buSzPts val="1800"/>
              <a:buChar char="•"/>
              <a:defRPr>
                <a:solidFill>
                  <a:srgbClr val="3E5F73"/>
                </a:solidFill>
                <a:latin typeface="Arial"/>
                <a:ea typeface="Arial"/>
                <a:cs typeface="Arial"/>
                <a:sym typeface="Arial"/>
              </a:defRPr>
            </a:lvl4pPr>
            <a:lvl5pPr marL="2286000" lvl="4" indent="-342900" algn="l">
              <a:lnSpc>
                <a:spcPct val="90000"/>
              </a:lnSpc>
              <a:spcBef>
                <a:spcPts val="500"/>
              </a:spcBef>
              <a:spcAft>
                <a:spcPts val="0"/>
              </a:spcAft>
              <a:buClr>
                <a:srgbClr val="3E5F73"/>
              </a:buClr>
              <a:buSzPts val="1800"/>
              <a:buChar char="•"/>
              <a:defRPr>
                <a:solidFill>
                  <a:srgbClr val="3E5F73"/>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7"/>
          <p:cNvSpPr txBox="1">
            <a:spLocks noGrp="1"/>
          </p:cNvSpPr>
          <p:nvPr>
            <p:ph type="title"/>
          </p:nvPr>
        </p:nvSpPr>
        <p:spPr>
          <a:xfrm>
            <a:off x="838200" y="1110345"/>
            <a:ext cx="10515600" cy="457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E5F73"/>
              </a:buClr>
              <a:buSzPts val="2800"/>
              <a:buFont typeface="Arial"/>
              <a:buNone/>
              <a:defRPr sz="2800">
                <a:solidFill>
                  <a:srgbClr val="3E5F7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103696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bg2"/>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84160" y="2768363"/>
            <a:ext cx="10972800" cy="1143000"/>
          </a:xfrm>
        </p:spPr>
        <p:txBody>
          <a:bodyPr>
            <a:noAutofit/>
          </a:bodyPr>
          <a:lstStyle>
            <a:lvl1pPr algn="l">
              <a:lnSpc>
                <a:spcPts val="3920"/>
              </a:lnSpc>
              <a:defRPr sz="3600" baseline="0">
                <a:solidFill>
                  <a:srgbClr val="3F5664"/>
                </a:solidFill>
              </a:defRPr>
            </a:lvl1pPr>
          </a:lstStyle>
          <a:p>
            <a:r>
              <a:rPr lang="en-GB" dirty="0"/>
              <a:t>CONTENTs</a:t>
            </a:r>
            <a:endParaRPr lang="en-US" dirty="0"/>
          </a:p>
        </p:txBody>
      </p:sp>
      <p:cxnSp>
        <p:nvCxnSpPr>
          <p:cNvPr id="14" name="Straight Connector 13"/>
          <p:cNvCxnSpPr/>
          <p:nvPr userDrawn="1"/>
        </p:nvCxnSpPr>
        <p:spPr>
          <a:xfrm>
            <a:off x="596900" y="643807"/>
            <a:ext cx="1099820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2056365" y="332969"/>
            <a:ext cx="0" cy="25200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6" name="Date Placeholder 2"/>
          <p:cNvSpPr txBox="1">
            <a:spLocks/>
          </p:cNvSpPr>
          <p:nvPr userDrawn="1"/>
        </p:nvSpPr>
        <p:spPr>
          <a:xfrm>
            <a:off x="2134245" y="263074"/>
            <a:ext cx="318747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rgbClr val="3F5664"/>
                </a:solidFill>
              </a:rPr>
              <a:t>Greater Manchester Health</a:t>
            </a:r>
          </a:p>
          <a:p>
            <a:r>
              <a:rPr lang="en-US" sz="900" b="0" i="0" cap="none" dirty="0">
                <a:solidFill>
                  <a:srgbClr val="3F5664"/>
                </a:solidFill>
              </a:rPr>
              <a:t>and Social Care Partnership</a:t>
            </a:r>
          </a:p>
        </p:txBody>
      </p:sp>
      <p:sp>
        <p:nvSpPr>
          <p:cNvPr id="17" name="Text Placeholder 41"/>
          <p:cNvSpPr>
            <a:spLocks noGrp="1"/>
          </p:cNvSpPr>
          <p:nvPr>
            <p:ph type="body" sz="quarter" idx="19" hasCustomPrompt="1"/>
          </p:nvPr>
        </p:nvSpPr>
        <p:spPr>
          <a:xfrm>
            <a:off x="482241" y="255817"/>
            <a:ext cx="1843977" cy="349085"/>
          </a:xfrm>
        </p:spPr>
        <p:txBody>
          <a:bodyPr>
            <a:noAutofit/>
          </a:bodyPr>
          <a:lstStyle>
            <a:lvl1pPr marL="0" indent="0">
              <a:lnSpc>
                <a:spcPct val="90000"/>
              </a:lnSpc>
              <a:buNone/>
              <a:defRPr sz="1000" b="1">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sp>
        <p:nvSpPr>
          <p:cNvPr id="22" name="Text Placeholder 21"/>
          <p:cNvSpPr>
            <a:spLocks noGrp="1"/>
          </p:cNvSpPr>
          <p:nvPr>
            <p:ph type="body" sz="quarter" idx="20" hasCustomPrompt="1"/>
          </p:nvPr>
        </p:nvSpPr>
        <p:spPr>
          <a:xfrm>
            <a:off x="596900" y="3911600"/>
            <a:ext cx="5945717" cy="1752600"/>
          </a:xfrm>
        </p:spPr>
        <p:txBody>
          <a:bodyPr>
            <a:normAutofit/>
          </a:bodyPr>
          <a:lstStyle>
            <a:lvl1pPr marL="342900" indent="-342900">
              <a:buAutoNum type="arabicPeriod"/>
              <a:defRPr sz="1600" b="1" baseline="0">
                <a:solidFill>
                  <a:schemeClr val="tx2"/>
                </a:solidFill>
                <a:latin typeface="Alte Haas Grotesk"/>
                <a:cs typeface="Alte Haas Grotesk"/>
              </a:defRPr>
            </a:lvl1pPr>
            <a:lvl2pPr>
              <a:defRPr sz="1600" b="1">
                <a:solidFill>
                  <a:srgbClr val="3F5664"/>
                </a:solidFill>
                <a:latin typeface="Alte Haas Grotesk"/>
                <a:cs typeface="Alte Haas Grotesk"/>
              </a:defRPr>
            </a:lvl2pPr>
            <a:lvl3pPr>
              <a:defRPr sz="1600" b="1">
                <a:solidFill>
                  <a:srgbClr val="3F5664"/>
                </a:solidFill>
                <a:latin typeface="Alte Haas Grotesk"/>
                <a:cs typeface="Alte Haas Grotesk"/>
              </a:defRPr>
            </a:lvl3pPr>
            <a:lvl4pPr>
              <a:defRPr sz="1600" b="1">
                <a:solidFill>
                  <a:srgbClr val="3F5664"/>
                </a:solidFill>
                <a:latin typeface="Alte Haas Grotesk"/>
                <a:cs typeface="Alte Haas Grotesk"/>
              </a:defRPr>
            </a:lvl4pPr>
            <a:lvl5pPr>
              <a:defRPr sz="1600" b="1">
                <a:solidFill>
                  <a:srgbClr val="3F5664"/>
                </a:solidFill>
                <a:latin typeface="Alte Haas Grotesk"/>
                <a:cs typeface="Alte Haas Grotesk"/>
              </a:defRPr>
            </a:lvl5pPr>
          </a:lstStyle>
          <a:p>
            <a:pPr lvl="0"/>
            <a:r>
              <a:rPr lang="en-GB" dirty="0"/>
              <a:t>FIRST POINT</a:t>
            </a:r>
          </a:p>
          <a:p>
            <a:pPr lvl="0"/>
            <a:r>
              <a:rPr lang="en-GB" dirty="0"/>
              <a:t>SECOND POINT</a:t>
            </a:r>
          </a:p>
          <a:p>
            <a:pPr lvl="0"/>
            <a:r>
              <a:rPr lang="en-GB" dirty="0"/>
              <a:t>THIRD POINT</a:t>
            </a:r>
          </a:p>
        </p:txBody>
      </p:sp>
    </p:spTree>
    <p:extLst>
      <p:ext uri="{BB962C8B-B14F-4D97-AF65-F5344CB8AC3E}">
        <p14:creationId xmlns:p14="http://schemas.microsoft.com/office/powerpoint/2010/main" val="156034850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BF71-CD11-4F6B-A9A7-F7FC757B45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8753E6-C4BB-47C1-B7F6-9DF5DA5C6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4F13FA-02C6-4B28-8133-ACA036E9E84D}"/>
              </a:ext>
            </a:extLst>
          </p:cNvPr>
          <p:cNvSpPr>
            <a:spLocks noGrp="1"/>
          </p:cNvSpPr>
          <p:nvPr>
            <p:ph type="dt" sz="half" idx="10"/>
          </p:nvPr>
        </p:nvSpPr>
        <p:spPr/>
        <p:txBody>
          <a:bodyPr/>
          <a:lstStyle/>
          <a:p>
            <a:fld id="{14A5BEE7-E1A1-4D70-B61C-2D69972E763F}" type="datetimeFigureOut">
              <a:rPr lang="en-GB" smtClean="0"/>
              <a:t>18/10/2022</a:t>
            </a:fld>
            <a:endParaRPr lang="en-GB"/>
          </a:p>
        </p:txBody>
      </p:sp>
      <p:sp>
        <p:nvSpPr>
          <p:cNvPr id="5" name="Footer Placeholder 4">
            <a:extLst>
              <a:ext uri="{FF2B5EF4-FFF2-40B4-BE49-F238E27FC236}">
                <a16:creationId xmlns:a16="http://schemas.microsoft.com/office/drawing/2014/main" id="{74C7073C-AD39-48BA-93D9-CEDA5F23F8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600BC7-A54C-49C3-8288-DEC00E166BC6}"/>
              </a:ext>
            </a:extLst>
          </p:cNvPr>
          <p:cNvSpPr>
            <a:spLocks noGrp="1"/>
          </p:cNvSpPr>
          <p:nvPr>
            <p:ph type="sldNum" sz="quarter" idx="12"/>
          </p:nvPr>
        </p:nvSpPr>
        <p:spPr/>
        <p:txBody>
          <a:bodyPr/>
          <a:lstStyle/>
          <a:p>
            <a:fld id="{AF7629B9-483D-4463-9676-82D3E9681AF4}" type="slidenum">
              <a:rPr lang="en-GB" smtClean="0"/>
              <a:t>‹#›</a:t>
            </a:fld>
            <a:endParaRPr lang="en-GB"/>
          </a:p>
        </p:txBody>
      </p:sp>
    </p:spTree>
    <p:extLst>
      <p:ext uri="{BB962C8B-B14F-4D97-AF65-F5344CB8AC3E}">
        <p14:creationId xmlns:p14="http://schemas.microsoft.com/office/powerpoint/2010/main" val="164851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58E0-2A12-44A0-9CAB-BB67190F3E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508C17E-C92B-4BB4-A2AB-B1E0D9A4E0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50818D-8257-46DE-9A82-07F0DED3A427}"/>
              </a:ext>
            </a:extLst>
          </p:cNvPr>
          <p:cNvSpPr>
            <a:spLocks noGrp="1"/>
          </p:cNvSpPr>
          <p:nvPr>
            <p:ph type="dt" sz="half" idx="10"/>
          </p:nvPr>
        </p:nvSpPr>
        <p:spPr/>
        <p:txBody>
          <a:bodyPr/>
          <a:lstStyle/>
          <a:p>
            <a:fld id="{14A5BEE7-E1A1-4D70-B61C-2D69972E763F}" type="datetimeFigureOut">
              <a:rPr lang="en-GB" smtClean="0"/>
              <a:t>18/10/2022</a:t>
            </a:fld>
            <a:endParaRPr lang="en-GB"/>
          </a:p>
        </p:txBody>
      </p:sp>
      <p:sp>
        <p:nvSpPr>
          <p:cNvPr id="5" name="Footer Placeholder 4">
            <a:extLst>
              <a:ext uri="{FF2B5EF4-FFF2-40B4-BE49-F238E27FC236}">
                <a16:creationId xmlns:a16="http://schemas.microsoft.com/office/drawing/2014/main" id="{FE79A44B-6CBB-48A3-9D78-7C7C877F34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261B30-F266-47B7-A43A-B334D17B1F19}"/>
              </a:ext>
            </a:extLst>
          </p:cNvPr>
          <p:cNvSpPr>
            <a:spLocks noGrp="1"/>
          </p:cNvSpPr>
          <p:nvPr>
            <p:ph type="sldNum" sz="quarter" idx="12"/>
          </p:nvPr>
        </p:nvSpPr>
        <p:spPr/>
        <p:txBody>
          <a:bodyPr/>
          <a:lstStyle/>
          <a:p>
            <a:fld id="{AF7629B9-483D-4463-9676-82D3E9681AF4}" type="slidenum">
              <a:rPr lang="en-GB" smtClean="0"/>
              <a:t>‹#›</a:t>
            </a:fld>
            <a:endParaRPr lang="en-GB"/>
          </a:p>
        </p:txBody>
      </p:sp>
    </p:spTree>
    <p:extLst>
      <p:ext uri="{BB962C8B-B14F-4D97-AF65-F5344CB8AC3E}">
        <p14:creationId xmlns:p14="http://schemas.microsoft.com/office/powerpoint/2010/main" val="77942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430ED-80B2-4B16-96E4-7C61CB2785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A2913D-7F9A-45FF-BC81-F4D7C1E6F2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10E112-E9DB-4C97-8658-A056CE67CC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4A3256-DAEE-473F-A199-D3D4013151DA}"/>
              </a:ext>
            </a:extLst>
          </p:cNvPr>
          <p:cNvSpPr>
            <a:spLocks noGrp="1"/>
          </p:cNvSpPr>
          <p:nvPr>
            <p:ph type="dt" sz="half" idx="10"/>
          </p:nvPr>
        </p:nvSpPr>
        <p:spPr/>
        <p:txBody>
          <a:bodyPr/>
          <a:lstStyle/>
          <a:p>
            <a:fld id="{14A5BEE7-E1A1-4D70-B61C-2D69972E763F}" type="datetimeFigureOut">
              <a:rPr lang="en-GB" smtClean="0"/>
              <a:t>18/10/2022</a:t>
            </a:fld>
            <a:endParaRPr lang="en-GB"/>
          </a:p>
        </p:txBody>
      </p:sp>
      <p:sp>
        <p:nvSpPr>
          <p:cNvPr id="6" name="Footer Placeholder 5">
            <a:extLst>
              <a:ext uri="{FF2B5EF4-FFF2-40B4-BE49-F238E27FC236}">
                <a16:creationId xmlns:a16="http://schemas.microsoft.com/office/drawing/2014/main" id="{49E83A30-E6D1-4E19-8B3E-EDDEEE5C97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5E43C2-8379-41BF-B39C-52328E153E58}"/>
              </a:ext>
            </a:extLst>
          </p:cNvPr>
          <p:cNvSpPr>
            <a:spLocks noGrp="1"/>
          </p:cNvSpPr>
          <p:nvPr>
            <p:ph type="sldNum" sz="quarter" idx="12"/>
          </p:nvPr>
        </p:nvSpPr>
        <p:spPr/>
        <p:txBody>
          <a:bodyPr/>
          <a:lstStyle/>
          <a:p>
            <a:fld id="{AF7629B9-483D-4463-9676-82D3E9681AF4}" type="slidenum">
              <a:rPr lang="en-GB" smtClean="0"/>
              <a:t>‹#›</a:t>
            </a:fld>
            <a:endParaRPr lang="en-GB"/>
          </a:p>
        </p:txBody>
      </p:sp>
    </p:spTree>
    <p:extLst>
      <p:ext uri="{BB962C8B-B14F-4D97-AF65-F5344CB8AC3E}">
        <p14:creationId xmlns:p14="http://schemas.microsoft.com/office/powerpoint/2010/main" val="2402134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5BE1F-1D55-4BF5-9F51-A6DB52C278D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42FD8A-DEB2-4256-BE1A-22FED70952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E64816-5E85-40E5-8A41-1B7FFDD3BD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027FB2E-9EF7-433A-80FB-F503266AA4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5D5FAF-86AD-41AD-896C-E24726B4D2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16235E1-09CC-42A8-A5ED-87DF2FB79DD5}"/>
              </a:ext>
            </a:extLst>
          </p:cNvPr>
          <p:cNvSpPr>
            <a:spLocks noGrp="1"/>
          </p:cNvSpPr>
          <p:nvPr>
            <p:ph type="dt" sz="half" idx="10"/>
          </p:nvPr>
        </p:nvSpPr>
        <p:spPr/>
        <p:txBody>
          <a:bodyPr/>
          <a:lstStyle/>
          <a:p>
            <a:fld id="{14A5BEE7-E1A1-4D70-B61C-2D69972E763F}" type="datetimeFigureOut">
              <a:rPr lang="en-GB" smtClean="0"/>
              <a:t>18/10/2022</a:t>
            </a:fld>
            <a:endParaRPr lang="en-GB"/>
          </a:p>
        </p:txBody>
      </p:sp>
      <p:sp>
        <p:nvSpPr>
          <p:cNvPr id="8" name="Footer Placeholder 7">
            <a:extLst>
              <a:ext uri="{FF2B5EF4-FFF2-40B4-BE49-F238E27FC236}">
                <a16:creationId xmlns:a16="http://schemas.microsoft.com/office/drawing/2014/main" id="{CB63F342-4AAE-4FF1-B8BD-3F1499B12A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C061245-4CEF-416D-89CA-250D541F8DD5}"/>
              </a:ext>
            </a:extLst>
          </p:cNvPr>
          <p:cNvSpPr>
            <a:spLocks noGrp="1"/>
          </p:cNvSpPr>
          <p:nvPr>
            <p:ph type="sldNum" sz="quarter" idx="12"/>
          </p:nvPr>
        </p:nvSpPr>
        <p:spPr/>
        <p:txBody>
          <a:bodyPr/>
          <a:lstStyle/>
          <a:p>
            <a:fld id="{AF7629B9-483D-4463-9676-82D3E9681AF4}" type="slidenum">
              <a:rPr lang="en-GB" smtClean="0"/>
              <a:t>‹#›</a:t>
            </a:fld>
            <a:endParaRPr lang="en-GB"/>
          </a:p>
        </p:txBody>
      </p:sp>
    </p:spTree>
    <p:extLst>
      <p:ext uri="{BB962C8B-B14F-4D97-AF65-F5344CB8AC3E}">
        <p14:creationId xmlns:p14="http://schemas.microsoft.com/office/powerpoint/2010/main" val="96175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A2AC3-A652-4869-B17B-1AEEAB21292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504E1EF-F73D-44A7-A15C-165C49854AB8}"/>
              </a:ext>
            </a:extLst>
          </p:cNvPr>
          <p:cNvSpPr>
            <a:spLocks noGrp="1"/>
          </p:cNvSpPr>
          <p:nvPr>
            <p:ph type="dt" sz="half" idx="10"/>
          </p:nvPr>
        </p:nvSpPr>
        <p:spPr/>
        <p:txBody>
          <a:bodyPr/>
          <a:lstStyle/>
          <a:p>
            <a:fld id="{14A5BEE7-E1A1-4D70-B61C-2D69972E763F}" type="datetimeFigureOut">
              <a:rPr lang="en-GB" smtClean="0"/>
              <a:t>18/10/2022</a:t>
            </a:fld>
            <a:endParaRPr lang="en-GB"/>
          </a:p>
        </p:txBody>
      </p:sp>
      <p:sp>
        <p:nvSpPr>
          <p:cNvPr id="4" name="Footer Placeholder 3">
            <a:extLst>
              <a:ext uri="{FF2B5EF4-FFF2-40B4-BE49-F238E27FC236}">
                <a16:creationId xmlns:a16="http://schemas.microsoft.com/office/drawing/2014/main" id="{333EA524-C01D-4FFB-BDDF-103190413DF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6FBD4AD-83C6-49A5-9C48-AFE5B08E4298}"/>
              </a:ext>
            </a:extLst>
          </p:cNvPr>
          <p:cNvSpPr>
            <a:spLocks noGrp="1"/>
          </p:cNvSpPr>
          <p:nvPr>
            <p:ph type="sldNum" sz="quarter" idx="12"/>
          </p:nvPr>
        </p:nvSpPr>
        <p:spPr/>
        <p:txBody>
          <a:bodyPr/>
          <a:lstStyle/>
          <a:p>
            <a:fld id="{AF7629B9-483D-4463-9676-82D3E9681AF4}" type="slidenum">
              <a:rPr lang="en-GB" smtClean="0"/>
              <a:t>‹#›</a:t>
            </a:fld>
            <a:endParaRPr lang="en-GB"/>
          </a:p>
        </p:txBody>
      </p:sp>
    </p:spTree>
    <p:extLst>
      <p:ext uri="{BB962C8B-B14F-4D97-AF65-F5344CB8AC3E}">
        <p14:creationId xmlns:p14="http://schemas.microsoft.com/office/powerpoint/2010/main" val="94135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80B16A-060A-450E-8E9A-01C251576B3D}"/>
              </a:ext>
            </a:extLst>
          </p:cNvPr>
          <p:cNvSpPr>
            <a:spLocks noGrp="1"/>
          </p:cNvSpPr>
          <p:nvPr>
            <p:ph type="dt" sz="half" idx="10"/>
          </p:nvPr>
        </p:nvSpPr>
        <p:spPr/>
        <p:txBody>
          <a:bodyPr/>
          <a:lstStyle/>
          <a:p>
            <a:fld id="{14A5BEE7-E1A1-4D70-B61C-2D69972E763F}" type="datetimeFigureOut">
              <a:rPr lang="en-GB" smtClean="0"/>
              <a:t>18/10/2022</a:t>
            </a:fld>
            <a:endParaRPr lang="en-GB"/>
          </a:p>
        </p:txBody>
      </p:sp>
      <p:sp>
        <p:nvSpPr>
          <p:cNvPr id="3" name="Footer Placeholder 2">
            <a:extLst>
              <a:ext uri="{FF2B5EF4-FFF2-40B4-BE49-F238E27FC236}">
                <a16:creationId xmlns:a16="http://schemas.microsoft.com/office/drawing/2014/main" id="{FA1A4FFE-D990-484B-BB81-1E0F6BB738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F456A9-F3FD-4FF6-9C6B-0696370D23F3}"/>
              </a:ext>
            </a:extLst>
          </p:cNvPr>
          <p:cNvSpPr>
            <a:spLocks noGrp="1"/>
          </p:cNvSpPr>
          <p:nvPr>
            <p:ph type="sldNum" sz="quarter" idx="12"/>
          </p:nvPr>
        </p:nvSpPr>
        <p:spPr/>
        <p:txBody>
          <a:bodyPr/>
          <a:lstStyle/>
          <a:p>
            <a:fld id="{AF7629B9-483D-4463-9676-82D3E9681AF4}" type="slidenum">
              <a:rPr lang="en-GB" smtClean="0"/>
              <a:t>‹#›</a:t>
            </a:fld>
            <a:endParaRPr lang="en-GB"/>
          </a:p>
        </p:txBody>
      </p:sp>
    </p:spTree>
    <p:extLst>
      <p:ext uri="{BB962C8B-B14F-4D97-AF65-F5344CB8AC3E}">
        <p14:creationId xmlns:p14="http://schemas.microsoft.com/office/powerpoint/2010/main" val="4149727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65C6D-AB9E-47F0-B656-B2581B7359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B41F3A-487C-4734-808B-88BC5E494C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1A14CD-ECD4-478C-A61A-304ABAC8CF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B72976-616B-4B70-88A9-55C1BA81C98C}"/>
              </a:ext>
            </a:extLst>
          </p:cNvPr>
          <p:cNvSpPr>
            <a:spLocks noGrp="1"/>
          </p:cNvSpPr>
          <p:nvPr>
            <p:ph type="dt" sz="half" idx="10"/>
          </p:nvPr>
        </p:nvSpPr>
        <p:spPr/>
        <p:txBody>
          <a:bodyPr/>
          <a:lstStyle/>
          <a:p>
            <a:fld id="{14A5BEE7-E1A1-4D70-B61C-2D69972E763F}" type="datetimeFigureOut">
              <a:rPr lang="en-GB" smtClean="0"/>
              <a:t>18/10/2022</a:t>
            </a:fld>
            <a:endParaRPr lang="en-GB"/>
          </a:p>
        </p:txBody>
      </p:sp>
      <p:sp>
        <p:nvSpPr>
          <p:cNvPr id="6" name="Footer Placeholder 5">
            <a:extLst>
              <a:ext uri="{FF2B5EF4-FFF2-40B4-BE49-F238E27FC236}">
                <a16:creationId xmlns:a16="http://schemas.microsoft.com/office/drawing/2014/main" id="{6E40C289-B1A8-44E9-8C6E-FCC6C96B4F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9EE697-A253-417E-81FB-97AD4E18FEF2}"/>
              </a:ext>
            </a:extLst>
          </p:cNvPr>
          <p:cNvSpPr>
            <a:spLocks noGrp="1"/>
          </p:cNvSpPr>
          <p:nvPr>
            <p:ph type="sldNum" sz="quarter" idx="12"/>
          </p:nvPr>
        </p:nvSpPr>
        <p:spPr/>
        <p:txBody>
          <a:bodyPr/>
          <a:lstStyle/>
          <a:p>
            <a:fld id="{AF7629B9-483D-4463-9676-82D3E9681AF4}" type="slidenum">
              <a:rPr lang="en-GB" smtClean="0"/>
              <a:t>‹#›</a:t>
            </a:fld>
            <a:endParaRPr lang="en-GB"/>
          </a:p>
        </p:txBody>
      </p:sp>
    </p:spTree>
    <p:extLst>
      <p:ext uri="{BB962C8B-B14F-4D97-AF65-F5344CB8AC3E}">
        <p14:creationId xmlns:p14="http://schemas.microsoft.com/office/powerpoint/2010/main" val="3497044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D200D-4DA0-46B8-BB94-ACCFD5A23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0BB5D2C-0FB3-4FEA-A4C3-39C42F8772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89D1A75-AB82-4CD3-A2D5-3C24C9F937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761144-B2C8-4D5F-B2E3-229AE07130CE}"/>
              </a:ext>
            </a:extLst>
          </p:cNvPr>
          <p:cNvSpPr>
            <a:spLocks noGrp="1"/>
          </p:cNvSpPr>
          <p:nvPr>
            <p:ph type="dt" sz="half" idx="10"/>
          </p:nvPr>
        </p:nvSpPr>
        <p:spPr/>
        <p:txBody>
          <a:bodyPr/>
          <a:lstStyle/>
          <a:p>
            <a:fld id="{14A5BEE7-E1A1-4D70-B61C-2D69972E763F}" type="datetimeFigureOut">
              <a:rPr lang="en-GB" smtClean="0"/>
              <a:t>18/10/2022</a:t>
            </a:fld>
            <a:endParaRPr lang="en-GB"/>
          </a:p>
        </p:txBody>
      </p:sp>
      <p:sp>
        <p:nvSpPr>
          <p:cNvPr id="6" name="Footer Placeholder 5">
            <a:extLst>
              <a:ext uri="{FF2B5EF4-FFF2-40B4-BE49-F238E27FC236}">
                <a16:creationId xmlns:a16="http://schemas.microsoft.com/office/drawing/2014/main" id="{64C63BA4-F795-4F72-909E-A7BE615DD2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FD51B0-BCC4-4DC5-B351-11B8FC907338}"/>
              </a:ext>
            </a:extLst>
          </p:cNvPr>
          <p:cNvSpPr>
            <a:spLocks noGrp="1"/>
          </p:cNvSpPr>
          <p:nvPr>
            <p:ph type="sldNum" sz="quarter" idx="12"/>
          </p:nvPr>
        </p:nvSpPr>
        <p:spPr/>
        <p:txBody>
          <a:bodyPr/>
          <a:lstStyle/>
          <a:p>
            <a:fld id="{AF7629B9-483D-4463-9676-82D3E9681AF4}" type="slidenum">
              <a:rPr lang="en-GB" smtClean="0"/>
              <a:t>‹#›</a:t>
            </a:fld>
            <a:endParaRPr lang="en-GB"/>
          </a:p>
        </p:txBody>
      </p:sp>
    </p:spTree>
    <p:extLst>
      <p:ext uri="{BB962C8B-B14F-4D97-AF65-F5344CB8AC3E}">
        <p14:creationId xmlns:p14="http://schemas.microsoft.com/office/powerpoint/2010/main" val="4234647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AD9747-230C-48EA-BC1A-CABCCA5216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DCE319-36F0-4220-B25E-425B2B3DCC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689921-CCAE-4B8F-A2E6-32891C9E4D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5BEE7-E1A1-4D70-B61C-2D69972E763F}" type="datetimeFigureOut">
              <a:rPr lang="en-GB" smtClean="0"/>
              <a:t>18/10/2022</a:t>
            </a:fld>
            <a:endParaRPr lang="en-GB"/>
          </a:p>
        </p:txBody>
      </p:sp>
      <p:sp>
        <p:nvSpPr>
          <p:cNvPr id="5" name="Footer Placeholder 4">
            <a:extLst>
              <a:ext uri="{FF2B5EF4-FFF2-40B4-BE49-F238E27FC236}">
                <a16:creationId xmlns:a16="http://schemas.microsoft.com/office/drawing/2014/main" id="{D81596E9-8D17-40BF-A070-10E6ED398C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4BB7DFB-C58F-473D-A2A3-EA94EDA821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629B9-483D-4463-9676-82D3E9681AF4}" type="slidenum">
              <a:rPr lang="en-GB" smtClean="0"/>
              <a:t>‹#›</a:t>
            </a:fld>
            <a:endParaRPr lang="en-GB"/>
          </a:p>
        </p:txBody>
      </p:sp>
    </p:spTree>
    <p:extLst>
      <p:ext uri="{BB962C8B-B14F-4D97-AF65-F5344CB8AC3E}">
        <p14:creationId xmlns:p14="http://schemas.microsoft.com/office/powerpoint/2010/main" val="1185704326"/>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image" Target="../media/image15.png"/><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image" Target="../media/image19.png"/><Relationship Id="rId9" Type="http://schemas.microsoft.com/office/2007/relationships/diagramDrawing" Target="../diagrams/drawing3.xml"/><Relationship Id="rId14" Type="http://schemas.microsoft.com/office/2007/relationships/diagramDrawing" Target="../diagrams/drawing4.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5.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mailto:Jayne.etches@stockport.nhs.uk"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dementia-united.org.uk/wp-content/uploads/sites/4/2020/10/02-4AT.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ementia-united.org.uk/delirium/" TargetMode="External"/><Relationship Id="rId7"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hyperlink" Target="https://dementia-united.org.uk/delirium-toolkit-training-resources/" TargetMode="External"/><Relationship Id="rId5" Type="http://schemas.openxmlformats.org/officeDocument/2006/relationships/hyperlink" Target="https://dementia-united.org.uk/translated-delirium-resources/" TargetMode="Externa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sign.ac.uk/media/1423/sign157.pdf"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sign.ac.uk/media/1423/sign157.pdf"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rcplondon.ac.uk/projects/outputs/national-early-warning-score-news-2"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dementia-united.org.uk/wp-content/uploads/sites/4/2020/10/02-4AT.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mentia-united.org.uk/"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mailto:emma.vardy@nca.nhs.uk"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hyperlink" Target="https://www.alzheimers.org.uk/get-support/publications-factsheets/this-is-me"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hyperlink" Target="https://www.playlistforlife.org.uk/resources/"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rcpjournals.org/content/futurehosp/9/1/83"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hyperlink" Target="https://dementia-united.org.uk/delirium-community-toolkit/" TargetMode="External"/><Relationship Id="rId13" Type="http://schemas.openxmlformats.org/officeDocument/2006/relationships/image" Target="../media/image11.png"/><Relationship Id="rId18" Type="http://schemas.openxmlformats.org/officeDocument/2006/relationships/hyperlink" Target="https://dementia-united.org.uk/wp-content/uploads/sites/4/2021/03/Greater-Manchester-delirium-Leaflet-long-version.pdf" TargetMode="External"/><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hyperlink" Target="https://www.youtube.com/watch?v=GNv2IqBjzc0" TargetMode="External"/><Relationship Id="rId17" Type="http://schemas.openxmlformats.org/officeDocument/2006/relationships/hyperlink" Target="https://dementia-united.org.uk/wp-content/uploads/sites/4/2021/03/Greater-Manchester-Community-Delirium-Toolkit-Pilot-Report-March-2021-1.pdf" TargetMode="External"/><Relationship Id="rId2" Type="http://schemas.openxmlformats.org/officeDocument/2006/relationships/notesSlide" Target="../notesSlides/notesSlide8.xml"/><Relationship Id="rId16" Type="http://schemas.openxmlformats.org/officeDocument/2006/relationships/hyperlink" Target="https://dementia-united.org.uk/in-conversation-with-community-colleagues/" TargetMode="External"/><Relationship Id="rId1" Type="http://schemas.openxmlformats.org/officeDocument/2006/relationships/slideLayout" Target="../slideLayouts/slideLayout12.xml"/><Relationship Id="rId6" Type="http://schemas.openxmlformats.org/officeDocument/2006/relationships/hyperlink" Target="https://dementia-united.org.uk/greater-manchester-hospital-delirium-toolkit/" TargetMode="External"/><Relationship Id="rId11" Type="http://schemas.openxmlformats.org/officeDocument/2006/relationships/image" Target="../media/image10.png"/><Relationship Id="rId5" Type="http://schemas.openxmlformats.org/officeDocument/2006/relationships/image" Target="../media/image8.png"/><Relationship Id="rId15" Type="http://schemas.openxmlformats.org/officeDocument/2006/relationships/image" Target="../media/image12.png"/><Relationship Id="rId10" Type="http://schemas.openxmlformats.org/officeDocument/2006/relationships/hyperlink" Target="https://dementia-united.org.uk/delirium-toolkit-training-resources/" TargetMode="External"/><Relationship Id="rId19"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hyperlink" Target="https://dementia-united.org.uk/translated-delirium-resources/" TargetMode="External"/><Relationship Id="rId14" Type="http://schemas.openxmlformats.org/officeDocument/2006/relationships/hyperlink" Target="https://www.pckb.org/e/delirium-1621847970/"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15C9F6E-4C84-47EF-AD29-B51FAC146157}"/>
              </a:ext>
            </a:extLst>
          </p:cNvPr>
          <p:cNvSpPr>
            <a:spLocks noGrp="1"/>
          </p:cNvSpPr>
          <p:nvPr>
            <p:ph type="body" idx="1"/>
          </p:nvPr>
        </p:nvSpPr>
        <p:spPr>
          <a:xfrm>
            <a:off x="158981" y="4270864"/>
            <a:ext cx="8881353" cy="2283920"/>
          </a:xfrm>
        </p:spPr>
        <p:txBody>
          <a:bodyPr>
            <a:noAutofit/>
          </a:bodyPr>
          <a:lstStyle/>
          <a:p>
            <a:pPr marL="76200" indent="0">
              <a:lnSpc>
                <a:spcPct val="115000"/>
              </a:lnSpc>
              <a:buNone/>
            </a:pPr>
            <a:r>
              <a:rPr lang="en-GB" sz="1800" dirty="0">
                <a:effectLst/>
                <a:latin typeface="Arial" panose="020B0604020202020204" pitchFamily="34" charset="0"/>
                <a:ea typeface="Calibri" panose="020F0502020204030204" pitchFamily="34" charset="0"/>
                <a:cs typeface="Arial" panose="020B0604020202020204" pitchFamily="34" charset="0"/>
              </a:rPr>
              <a:t> </a:t>
            </a:r>
          </a:p>
          <a:p>
            <a:pPr marL="76200" indent="0">
              <a:lnSpc>
                <a:spcPct val="115000"/>
              </a:lnSpc>
              <a:buNone/>
            </a:pPr>
            <a:r>
              <a:rPr lang="en-GB" sz="1600" b="0" dirty="0">
                <a:effectLst/>
                <a:latin typeface="Arial" panose="020B0604020202020204" pitchFamily="34" charset="0"/>
                <a:ea typeface="Times New Roman" panose="02020603050405020304" pitchFamily="18" charset="0"/>
                <a:cs typeface="Arial" panose="020B0604020202020204" pitchFamily="34" charset="0"/>
              </a:rPr>
              <a:t>The Greater Manchester integrated care partnership is helping organisations work better together with people and communities. </a:t>
            </a:r>
            <a:r>
              <a:rPr lang="en-GB" sz="1600" dirty="0">
                <a:effectLst/>
                <a:latin typeface="Arial" panose="020B0604020202020204" pitchFamily="34" charset="0"/>
                <a:ea typeface="Times New Roman" panose="02020603050405020304" pitchFamily="18" charset="0"/>
                <a:cs typeface="Arial" panose="020B0604020202020204" pitchFamily="34" charset="0"/>
              </a:rPr>
              <a:t>We want people across all our boroughs to stay well, whatever their age, and whatever issues or conditions they might be managing. We’re bringing together all the different organisations that support people’s health and social care, so that services can join up and act faster when people need support.</a:t>
            </a:r>
          </a:p>
          <a:p>
            <a:pPr marL="76200" indent="0">
              <a:lnSpc>
                <a:spcPct val="115000"/>
              </a:lnSpc>
              <a:buNone/>
            </a:pPr>
            <a:r>
              <a:rPr lang="en-GB" sz="1800" dirty="0">
                <a:effectLst/>
                <a:latin typeface="Arial" panose="020B0604020202020204" pitchFamily="34" charset="0"/>
                <a:ea typeface="Calibri" panose="020F0502020204030204" pitchFamily="34" charset="0"/>
                <a:cs typeface="Arial" panose="020B0604020202020204" pitchFamily="34" charset="0"/>
              </a:rPr>
              <a:t> </a:t>
            </a:r>
          </a:p>
          <a:p>
            <a:pPr marL="76200" indent="0">
              <a:lnSpc>
                <a:spcPct val="115000"/>
              </a:lnSpc>
              <a:buNone/>
            </a:pPr>
            <a:r>
              <a:rPr lang="en-GB" sz="1800" dirty="0">
                <a:effectLst/>
                <a:latin typeface="Arial" panose="020B0604020202020204" pitchFamily="34" charset="0"/>
                <a:ea typeface="Calibri" panose="020F0502020204030204" pitchFamily="34" charset="0"/>
                <a:cs typeface="Arial" panose="020B0604020202020204" pitchFamily="34" charset="0"/>
              </a:rPr>
              <a:t> </a:t>
            </a:r>
          </a:p>
          <a:p>
            <a:pPr marL="76200" indent="0">
              <a:buNone/>
            </a:pPr>
            <a:endParaRPr lang="en-GB" sz="1800" dirty="0">
              <a:latin typeface="Arial" panose="020B0604020202020204" pitchFamily="34" charset="0"/>
              <a:cs typeface="Arial" panose="020B0604020202020204" pitchFamily="34" charset="0"/>
            </a:endParaRPr>
          </a:p>
          <a:p>
            <a:pPr marL="76200" indent="0">
              <a:buNone/>
            </a:pPr>
            <a:endParaRPr lang="en-GB" sz="18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49F7834-640C-4A22-90CC-C080F61BA028}"/>
              </a:ext>
            </a:extLst>
          </p:cNvPr>
          <p:cNvSpPr>
            <a:spLocks noGrp="1"/>
          </p:cNvSpPr>
          <p:nvPr>
            <p:ph type="title"/>
          </p:nvPr>
        </p:nvSpPr>
        <p:spPr>
          <a:xfrm>
            <a:off x="274220" y="1704935"/>
            <a:ext cx="11153945" cy="2824108"/>
          </a:xfrm>
        </p:spPr>
        <p:txBody>
          <a:bodyPr>
            <a:normAutofit fontScale="90000"/>
          </a:bodyPr>
          <a:lstStyle/>
          <a:p>
            <a:r>
              <a:rPr lang="en-GB" sz="3600" b="1" dirty="0"/>
              <a:t>Welcome </a:t>
            </a:r>
            <a:br>
              <a:rPr lang="en-GB" sz="3600" b="1" dirty="0"/>
            </a:br>
            <a:br>
              <a:rPr lang="en-GB" sz="3600" b="1" dirty="0"/>
            </a:br>
            <a:r>
              <a:rPr lang="en-GB" sz="2700" b="1" dirty="0"/>
              <a:t>Many thanks for joining Greater Manchester’s best practice Delirium webinar on 14</a:t>
            </a:r>
            <a:r>
              <a:rPr lang="en-GB" sz="2700" b="1" baseline="30000" dirty="0"/>
              <a:t>th</a:t>
            </a:r>
            <a:r>
              <a:rPr lang="en-GB" sz="2700" b="1" dirty="0"/>
              <a:t> October 2022</a:t>
            </a:r>
            <a:br>
              <a:rPr lang="en-GB" sz="3600" b="1" dirty="0"/>
            </a:br>
            <a:br>
              <a:rPr lang="en-GB" sz="3600" b="1" dirty="0"/>
            </a:br>
            <a:r>
              <a:rPr lang="en-GB" sz="2700" b="1" dirty="0"/>
              <a:t>We will start shortly – and will be recording the session in order to share this, the slides from today and delirium resources</a:t>
            </a:r>
            <a:br>
              <a:rPr lang="en-GB" sz="2700" b="1" dirty="0"/>
            </a:br>
            <a:br>
              <a:rPr lang="en-GB" sz="2700" b="1" dirty="0"/>
            </a:br>
            <a:r>
              <a:rPr lang="en-GB" sz="2700" b="1" dirty="0"/>
              <a:t>Please put your email/role and name in the chat so we can share </a:t>
            </a:r>
            <a:br>
              <a:rPr lang="en-GB" sz="2700" b="1" dirty="0"/>
            </a:br>
            <a:r>
              <a:rPr lang="en-GB" sz="2700" b="1" dirty="0"/>
              <a:t>the resources with you </a:t>
            </a:r>
            <a:br>
              <a:rPr lang="en-GB" sz="2700" b="1" dirty="0"/>
            </a:br>
            <a:br>
              <a:rPr lang="en-GB" sz="2700" b="1" dirty="0"/>
            </a:br>
            <a:r>
              <a:rPr lang="en-GB" sz="2700" b="1" dirty="0"/>
              <a:t>Please remain on mute during the presentations</a:t>
            </a:r>
            <a:br>
              <a:rPr lang="en-GB" sz="1800" b="1" dirty="0"/>
            </a:br>
            <a:br>
              <a:rPr lang="en-GB" sz="1800" b="1" dirty="0"/>
            </a:br>
            <a:br>
              <a:rPr lang="en-GB" sz="2000" dirty="0"/>
            </a:br>
            <a:br>
              <a:rPr lang="en-GB" sz="3600" dirty="0"/>
            </a:br>
            <a:br>
              <a:rPr lang="en-GB" sz="2800" b="1" dirty="0"/>
            </a:br>
            <a:endParaRPr lang="en-GB" sz="2000" b="1" dirty="0"/>
          </a:p>
        </p:txBody>
      </p:sp>
      <p:pic>
        <p:nvPicPr>
          <p:cNvPr id="4" name="Picture 3">
            <a:extLst>
              <a:ext uri="{FF2B5EF4-FFF2-40B4-BE49-F238E27FC236}">
                <a16:creationId xmlns:a16="http://schemas.microsoft.com/office/drawing/2014/main" id="{80AE5AE2-0D1E-41C0-BBD3-48534C1383B7}"/>
              </a:ext>
            </a:extLst>
          </p:cNvPr>
          <p:cNvPicPr>
            <a:picLocks noChangeAspect="1"/>
          </p:cNvPicPr>
          <p:nvPr/>
        </p:nvPicPr>
        <p:blipFill>
          <a:blip r:embed="rId3"/>
          <a:stretch>
            <a:fillRect/>
          </a:stretch>
        </p:blipFill>
        <p:spPr>
          <a:xfrm>
            <a:off x="9162882" y="3116989"/>
            <a:ext cx="2265283" cy="3437795"/>
          </a:xfrm>
          <a:prstGeom prst="rect">
            <a:avLst/>
          </a:prstGeom>
        </p:spPr>
      </p:pic>
    </p:spTree>
    <p:extLst>
      <p:ext uri="{BB962C8B-B14F-4D97-AF65-F5344CB8AC3E}">
        <p14:creationId xmlns:p14="http://schemas.microsoft.com/office/powerpoint/2010/main" val="2253854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BB0E986A-8B15-455A-85D1-C2196CA5C091}"/>
              </a:ext>
            </a:extLst>
          </p:cNvPr>
          <p:cNvSpPr txBox="1"/>
          <p:nvPr/>
        </p:nvSpPr>
        <p:spPr>
          <a:xfrm>
            <a:off x="388882" y="1692166"/>
            <a:ext cx="11498317" cy="723275"/>
          </a:xfrm>
          <a:prstGeom prst="rect">
            <a:avLst/>
          </a:prstGeom>
          <a:noFill/>
        </p:spPr>
        <p:txBody>
          <a:bodyPr wrap="square" rtlCol="0">
            <a:spAutoFit/>
          </a:bodyPr>
          <a:lstStyle/>
          <a:p>
            <a:pPr marL="457200">
              <a:lnSpc>
                <a:spcPct val="115000"/>
              </a:lnSpc>
            </a:pPr>
            <a:endParaRPr lang="en-GB" sz="2000" dirty="0">
              <a:solidFill>
                <a:srgbClr val="0067A5"/>
              </a:solidFill>
              <a:effectLst/>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graphicFrame>
        <p:nvGraphicFramePr>
          <p:cNvPr id="4" name="Table 3">
            <a:extLst>
              <a:ext uri="{FF2B5EF4-FFF2-40B4-BE49-F238E27FC236}">
                <a16:creationId xmlns:a16="http://schemas.microsoft.com/office/drawing/2014/main" id="{8991B77F-646A-43D3-B505-D32A9E3C409D}"/>
              </a:ext>
            </a:extLst>
          </p:cNvPr>
          <p:cNvGraphicFramePr>
            <a:graphicFrameLocks noGrp="1"/>
          </p:cNvGraphicFramePr>
          <p:nvPr>
            <p:extLst>
              <p:ext uri="{D42A27DB-BD31-4B8C-83A1-F6EECF244321}">
                <p14:modId xmlns:p14="http://schemas.microsoft.com/office/powerpoint/2010/main" val="1611772391"/>
              </p:ext>
            </p:extLst>
          </p:nvPr>
        </p:nvGraphicFramePr>
        <p:xfrm>
          <a:off x="336222" y="1692166"/>
          <a:ext cx="11519555" cy="3718560"/>
        </p:xfrm>
        <a:graphic>
          <a:graphicData uri="http://schemas.openxmlformats.org/drawingml/2006/table">
            <a:tbl>
              <a:tblPr firstRow="1" firstCol="1" bandRow="1">
                <a:tableStyleId>{5C22544A-7EE6-4342-B048-85BDC9FD1C3A}</a:tableStyleId>
              </a:tblPr>
              <a:tblGrid>
                <a:gridCol w="8631809">
                  <a:extLst>
                    <a:ext uri="{9D8B030D-6E8A-4147-A177-3AD203B41FA5}">
                      <a16:colId xmlns:a16="http://schemas.microsoft.com/office/drawing/2014/main" val="4019060216"/>
                    </a:ext>
                  </a:extLst>
                </a:gridCol>
                <a:gridCol w="2887746">
                  <a:extLst>
                    <a:ext uri="{9D8B030D-6E8A-4147-A177-3AD203B41FA5}">
                      <a16:colId xmlns:a16="http://schemas.microsoft.com/office/drawing/2014/main" val="2649631083"/>
                    </a:ext>
                  </a:extLst>
                </a:gridCol>
              </a:tblGrid>
              <a:tr h="263096">
                <a:tc>
                  <a:txBody>
                    <a:bodyPr/>
                    <a:lstStyle/>
                    <a:p>
                      <a:r>
                        <a:rPr lang="en-GB" sz="2400" dirty="0">
                          <a:solidFill>
                            <a:schemeClr val="bg1"/>
                          </a:solidFill>
                          <a:effectLst/>
                          <a:latin typeface="Alte Haas Grotesk"/>
                          <a:ea typeface="Calibri" panose="020F0502020204030204" pitchFamily="34" charset="0"/>
                        </a:rPr>
                        <a:t>Three best practice examples from across Greater Manchester </a:t>
                      </a:r>
                    </a:p>
                  </a:txBody>
                  <a:tcPr marL="68580" marR="68580" marT="0" marB="0">
                    <a:solidFill>
                      <a:srgbClr val="00A5B2"/>
                    </a:solidFill>
                  </a:tcPr>
                </a:tc>
                <a:tc>
                  <a:txBody>
                    <a:bodyPr/>
                    <a:lstStyle/>
                    <a:p>
                      <a:r>
                        <a:rPr lang="en-GB" sz="2000" dirty="0">
                          <a:solidFill>
                            <a:schemeClr val="tx2"/>
                          </a:solidFill>
                          <a:effectLst/>
                          <a:latin typeface="Alte Haas Grotesk"/>
                        </a:rPr>
                        <a:t> </a:t>
                      </a:r>
                      <a:endParaRPr lang="en-GB" sz="2000" dirty="0">
                        <a:solidFill>
                          <a:schemeClr val="tx2"/>
                        </a:solidFill>
                        <a:effectLst/>
                        <a:latin typeface="Alte Haas Grotesk"/>
                        <a:ea typeface="Calibri" panose="020F0502020204030204" pitchFamily="34" charset="0"/>
                      </a:endParaRPr>
                    </a:p>
                  </a:txBody>
                  <a:tcPr marL="68580" marR="68580" marT="0" marB="0">
                    <a:solidFill>
                      <a:srgbClr val="00A5B2"/>
                    </a:solidFill>
                  </a:tcPr>
                </a:tc>
                <a:extLst>
                  <a:ext uri="{0D108BD9-81ED-4DB2-BD59-A6C34878D82A}">
                    <a16:rowId xmlns:a16="http://schemas.microsoft.com/office/drawing/2014/main" val="2696997260"/>
                  </a:ext>
                </a:extLst>
              </a:tr>
              <a:tr h="167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0" dirty="0">
                          <a:solidFill>
                            <a:schemeClr val="tx2"/>
                          </a:solidFill>
                          <a:effectLst/>
                          <a:latin typeface="Alte Haas Grotesk"/>
                        </a:rPr>
                        <a:t>1. Stockport’s implementation of the Community Delirium pathway and toolkit</a:t>
                      </a:r>
                      <a:endParaRPr lang="en-GB" sz="2400" b="0" i="0" dirty="0">
                        <a:solidFill>
                          <a:schemeClr val="tx2"/>
                        </a:solidFill>
                        <a:effectLst/>
                        <a:latin typeface="Alte Haas Grotesk"/>
                        <a:ea typeface="Calibri" panose="020F0502020204030204" pitchFamily="34" charset="0"/>
                      </a:endParaRPr>
                    </a:p>
                  </a:txBody>
                  <a:tcPr marL="68580" marR="68580" marT="0" marB="0">
                    <a:solidFill>
                      <a:srgbClr val="D5F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chemeClr val="tx2"/>
                          </a:solidFill>
                          <a:effectLst/>
                          <a:latin typeface="Alte Haas Grotesk"/>
                        </a:rPr>
                        <a:t>Jayne Etches</a:t>
                      </a:r>
                      <a:endParaRPr lang="en-GB" sz="2400" dirty="0">
                        <a:solidFill>
                          <a:schemeClr val="tx2"/>
                        </a:solidFill>
                        <a:effectLst/>
                        <a:latin typeface="Alte Haas Grotesk"/>
                        <a:ea typeface="Calibri" panose="020F0502020204030204" pitchFamily="34" charset="0"/>
                      </a:endParaRPr>
                    </a:p>
                  </a:txBody>
                  <a:tcPr marL="68580" marR="68580" marT="0" marB="0">
                    <a:solidFill>
                      <a:srgbClr val="D5FCFF"/>
                    </a:solidFill>
                  </a:tcPr>
                </a:tc>
                <a:extLst>
                  <a:ext uri="{0D108BD9-81ED-4DB2-BD59-A6C34878D82A}">
                    <a16:rowId xmlns:a16="http://schemas.microsoft.com/office/drawing/2014/main" val="2988284657"/>
                  </a:ext>
                </a:extLst>
              </a:tr>
              <a:tr h="377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0" dirty="0">
                          <a:solidFill>
                            <a:schemeClr val="tx2"/>
                          </a:solidFill>
                          <a:effectLst/>
                          <a:latin typeface="Alte Haas Grotesk"/>
                        </a:rPr>
                        <a:t>2. Non English speaking – application of the 4AT Delirium screening tool</a:t>
                      </a:r>
                    </a:p>
                  </a:txBody>
                  <a:tcPr marL="68580" marR="68580" marT="0" marB="0">
                    <a:solidFill>
                      <a:srgbClr val="D5FCFF"/>
                    </a:solidFill>
                  </a:tcPr>
                </a:tc>
                <a:tc>
                  <a:txBody>
                    <a:bodyPr/>
                    <a:lstStyle/>
                    <a:p>
                      <a:r>
                        <a:rPr lang="en-GB" sz="2400" dirty="0">
                          <a:solidFill>
                            <a:schemeClr val="tx2"/>
                          </a:solidFill>
                          <a:effectLst/>
                          <a:latin typeface="Alte Haas Grotesk"/>
                        </a:rPr>
                        <a:t>Anham Ahmad</a:t>
                      </a:r>
                      <a:endParaRPr lang="en-GB" sz="2400" dirty="0">
                        <a:solidFill>
                          <a:schemeClr val="tx2"/>
                        </a:solidFill>
                        <a:effectLst/>
                        <a:latin typeface="Alte Haas Grotesk"/>
                        <a:ea typeface="Calibri" panose="020F0502020204030204" pitchFamily="34" charset="0"/>
                      </a:endParaRPr>
                    </a:p>
                  </a:txBody>
                  <a:tcPr marL="68580" marR="68580" marT="0" marB="0">
                    <a:solidFill>
                      <a:srgbClr val="D5FCFF"/>
                    </a:solidFill>
                  </a:tcPr>
                </a:tc>
                <a:extLst>
                  <a:ext uri="{0D108BD9-81ED-4DB2-BD59-A6C34878D82A}">
                    <a16:rowId xmlns:a16="http://schemas.microsoft.com/office/drawing/2014/main" val="2340587945"/>
                  </a:ext>
                </a:extLst>
              </a:tr>
              <a:tr h="0">
                <a:tc>
                  <a:txBody>
                    <a:bodyPr/>
                    <a:lstStyle/>
                    <a:p>
                      <a:pPr marL="0" indent="0">
                        <a:buFontTx/>
                        <a:buNone/>
                      </a:pPr>
                      <a:r>
                        <a:rPr lang="en-GB" sz="2400" b="0" i="0" dirty="0">
                          <a:solidFill>
                            <a:schemeClr val="tx2"/>
                          </a:solidFill>
                          <a:effectLst/>
                          <a:latin typeface="Alte Haas Grotesk"/>
                        </a:rPr>
                        <a:t>3. Developing a delirium zine; harnessing lived experience </a:t>
                      </a:r>
                    </a:p>
                  </a:txBody>
                  <a:tcPr marL="68580" marR="68580" marT="0" marB="0">
                    <a:solidFill>
                      <a:srgbClr val="D5FCFF"/>
                    </a:solidFill>
                  </a:tcPr>
                </a:tc>
                <a:tc>
                  <a:txBody>
                    <a:bodyPr/>
                    <a:lstStyle/>
                    <a:p>
                      <a:r>
                        <a:rPr lang="en-GB" sz="2400" dirty="0">
                          <a:solidFill>
                            <a:schemeClr val="tx2"/>
                          </a:solidFill>
                          <a:effectLst/>
                          <a:latin typeface="Alte Haas Grotesk"/>
                        </a:rPr>
                        <a:t>Jacqueline Widdowson &amp; Helen Pratt</a:t>
                      </a:r>
                      <a:endParaRPr lang="en-GB" sz="2400" dirty="0">
                        <a:solidFill>
                          <a:schemeClr val="tx2"/>
                        </a:solidFill>
                        <a:effectLst/>
                        <a:latin typeface="Alte Haas Grotesk"/>
                        <a:ea typeface="Calibri" panose="020F0502020204030204" pitchFamily="34" charset="0"/>
                      </a:endParaRPr>
                    </a:p>
                  </a:txBody>
                  <a:tcPr marL="68580" marR="68580" marT="0" marB="0">
                    <a:solidFill>
                      <a:srgbClr val="D5FCFF"/>
                    </a:solidFill>
                  </a:tcPr>
                </a:tc>
                <a:extLst>
                  <a:ext uri="{0D108BD9-81ED-4DB2-BD59-A6C34878D82A}">
                    <a16:rowId xmlns:a16="http://schemas.microsoft.com/office/drawing/2014/main" val="1791323447"/>
                  </a:ext>
                </a:extLst>
              </a:tr>
              <a:tr h="0">
                <a:tc>
                  <a:txBody>
                    <a:bodyPr/>
                    <a:lstStyle/>
                    <a:p>
                      <a:pPr marL="0" indent="0" algn="ctr">
                        <a:buFontTx/>
                        <a:buNone/>
                      </a:pPr>
                      <a:r>
                        <a:rPr lang="en-GB" sz="2400" b="1" i="0" dirty="0">
                          <a:solidFill>
                            <a:schemeClr val="tx2"/>
                          </a:solidFill>
                          <a:effectLst/>
                          <a:latin typeface="Alte Haas Grotesk"/>
                        </a:rPr>
                        <a:t>Q&amp;A with all speakers</a:t>
                      </a:r>
                    </a:p>
                  </a:txBody>
                  <a:tcPr marL="68580" marR="68580" marT="0" marB="0">
                    <a:solidFill>
                      <a:srgbClr val="D5FCFF"/>
                    </a:solidFill>
                  </a:tcPr>
                </a:tc>
                <a:tc>
                  <a:txBody>
                    <a:bodyPr/>
                    <a:lstStyle/>
                    <a:p>
                      <a:endParaRPr lang="en-GB" sz="2000" dirty="0">
                        <a:solidFill>
                          <a:schemeClr val="tx2"/>
                        </a:solidFill>
                        <a:effectLst/>
                        <a:latin typeface="Alte Haas Grotesk"/>
                        <a:ea typeface="Calibri" panose="020F0502020204030204" pitchFamily="34" charset="0"/>
                      </a:endParaRPr>
                    </a:p>
                  </a:txBody>
                  <a:tcPr marL="68580" marR="68580" marT="0" marB="0">
                    <a:solidFill>
                      <a:srgbClr val="D5FCFF"/>
                    </a:solidFill>
                  </a:tcPr>
                </a:tc>
                <a:extLst>
                  <a:ext uri="{0D108BD9-81ED-4DB2-BD59-A6C34878D82A}">
                    <a16:rowId xmlns:a16="http://schemas.microsoft.com/office/drawing/2014/main" val="1982520627"/>
                  </a:ext>
                </a:extLst>
              </a:tr>
              <a:tr h="229213">
                <a:tc>
                  <a:txBody>
                    <a:bodyPr/>
                    <a:lstStyle/>
                    <a:p>
                      <a:pPr algn="ctr"/>
                      <a:r>
                        <a:rPr lang="en-GB" sz="2800" dirty="0">
                          <a:solidFill>
                            <a:srgbClr val="ECF7F8"/>
                          </a:solidFill>
                          <a:effectLst>
                            <a:outerShdw blurRad="38100" dist="38100" dir="2700000" algn="tl">
                              <a:srgbClr val="000000">
                                <a:alpha val="43137"/>
                              </a:srgbClr>
                            </a:outerShdw>
                          </a:effectLst>
                          <a:latin typeface="Alte Haas Grotesk"/>
                          <a:ea typeface="Calibri" panose="020F0502020204030204" pitchFamily="34" charset="0"/>
                        </a:rPr>
                        <a:t>Comfort break 5 mins</a:t>
                      </a:r>
                    </a:p>
                  </a:txBody>
                  <a:tcPr marL="68580" marR="68580" marT="0" marB="0">
                    <a:solidFill>
                      <a:srgbClr val="5AAEAE"/>
                    </a:solidFill>
                  </a:tcPr>
                </a:tc>
                <a:tc>
                  <a:txBody>
                    <a:bodyPr/>
                    <a:lstStyle/>
                    <a:p>
                      <a:endParaRPr lang="en-GB" sz="2000" dirty="0">
                        <a:solidFill>
                          <a:schemeClr val="tx2"/>
                        </a:solidFill>
                        <a:effectLst/>
                        <a:latin typeface="Alte Haas Grotesk"/>
                        <a:ea typeface="Calibri" panose="020F0502020204030204" pitchFamily="34" charset="0"/>
                      </a:endParaRPr>
                    </a:p>
                  </a:txBody>
                  <a:tcPr marL="68580" marR="68580" marT="0" marB="0">
                    <a:solidFill>
                      <a:srgbClr val="5AAEAE"/>
                    </a:solidFill>
                  </a:tcPr>
                </a:tc>
                <a:extLst>
                  <a:ext uri="{0D108BD9-81ED-4DB2-BD59-A6C34878D82A}">
                    <a16:rowId xmlns:a16="http://schemas.microsoft.com/office/drawing/2014/main" val="1277065486"/>
                  </a:ext>
                </a:extLst>
              </a:tr>
            </a:tbl>
          </a:graphicData>
        </a:graphic>
      </p:graphicFrame>
    </p:spTree>
    <p:extLst>
      <p:ext uri="{BB962C8B-B14F-4D97-AF65-F5344CB8AC3E}">
        <p14:creationId xmlns:p14="http://schemas.microsoft.com/office/powerpoint/2010/main" val="996396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31BC6E-42BE-4535-AC77-4933A8A6592D}"/>
              </a:ext>
            </a:extLst>
          </p:cNvPr>
          <p:cNvPicPr>
            <a:picLocks noChangeAspect="1"/>
          </p:cNvPicPr>
          <p:nvPr/>
        </p:nvPicPr>
        <p:blipFill rotWithShape="1">
          <a:blip r:embed="rId3">
            <a:duotone>
              <a:prstClr val="black"/>
              <a:srgbClr val="009999">
                <a:tint val="45000"/>
                <a:satMod val="400000"/>
              </a:srgbClr>
            </a:duotone>
          </a:blip>
          <a:srcRect t="20509"/>
          <a:stretch/>
        </p:blipFill>
        <p:spPr>
          <a:xfrm>
            <a:off x="1526286" y="-44624"/>
            <a:ext cx="9141714" cy="6858000"/>
          </a:xfrm>
          <a:prstGeom prst="rect">
            <a:avLst/>
          </a:prstGeom>
          <a:noFill/>
          <a:ln>
            <a:noFill/>
          </a:ln>
        </p:spPr>
      </p:pic>
      <p:sp>
        <p:nvSpPr>
          <p:cNvPr id="2" name="Slide Number Placeholder 1">
            <a:extLst>
              <a:ext uri="{FF2B5EF4-FFF2-40B4-BE49-F238E27FC236}">
                <a16:creationId xmlns:a16="http://schemas.microsoft.com/office/drawing/2014/main" id="{A91C6024-3E55-456A-AC2D-5071BADCC28B}"/>
              </a:ext>
            </a:extLst>
          </p:cNvPr>
          <p:cNvSpPr>
            <a:spLocks noGrp="1"/>
          </p:cNvSpPr>
          <p:nvPr>
            <p:ph type="sldNum" sz="quarter" idx="12"/>
          </p:nvPr>
        </p:nvSpPr>
        <p:spPr>
          <a:xfrm>
            <a:off x="7981950" y="5624513"/>
            <a:ext cx="2057400" cy="273844"/>
          </a:xfrm>
        </p:spPr>
        <p:txBody>
          <a:bodyPr>
            <a:normAutofit lnSpcReduction="10000"/>
          </a:bodyPr>
          <a:lstStyle/>
          <a:p>
            <a:pPr defTabSz="685800">
              <a:spcAft>
                <a:spcPts val="450"/>
              </a:spcAft>
            </a:pPr>
            <a:fld id="{321A99C1-1B03-4E66-9B84-1B04385E7697}" type="slidenum">
              <a:rPr lang="en-GB">
                <a:solidFill>
                  <a:srgbClr val="FFFFFF"/>
                </a:solidFill>
                <a:latin typeface="Calibri" panose="020F0502020204030204"/>
              </a:rPr>
              <a:pPr defTabSz="685800">
                <a:spcAft>
                  <a:spcPts val="450"/>
                </a:spcAft>
              </a:pPr>
              <a:t>11</a:t>
            </a:fld>
            <a:endParaRPr lang="en-GB" dirty="0">
              <a:solidFill>
                <a:srgbClr val="FFFFFF"/>
              </a:solidFill>
              <a:latin typeface="Calibri" panose="020F0502020204030204"/>
            </a:endParaRPr>
          </a:p>
        </p:txBody>
      </p:sp>
      <p:pic>
        <p:nvPicPr>
          <p:cNvPr id="6" name="Picture 2">
            <a:extLst>
              <a:ext uri="{FF2B5EF4-FFF2-40B4-BE49-F238E27FC236}">
                <a16:creationId xmlns:a16="http://schemas.microsoft.com/office/drawing/2014/main" id="{7182D44D-6BF7-438B-95A0-D6270A7BA1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2304" y="44624"/>
            <a:ext cx="1735684" cy="127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61E23AA5-10DF-4897-9CA7-84E47DCD0B53}"/>
              </a:ext>
            </a:extLst>
          </p:cNvPr>
          <p:cNvSpPr/>
          <p:nvPr/>
        </p:nvSpPr>
        <p:spPr>
          <a:xfrm>
            <a:off x="2351584" y="1776032"/>
            <a:ext cx="7164488" cy="572849"/>
          </a:xfrm>
          <a:prstGeom prst="rect">
            <a:avLst/>
          </a:prstGeom>
          <a:gradFill flip="none" rotWithShape="1">
            <a:gsLst>
              <a:gs pos="0">
                <a:srgbClr val="009999">
                  <a:tint val="66000"/>
                  <a:satMod val="160000"/>
                </a:srgbClr>
              </a:gs>
              <a:gs pos="44000">
                <a:srgbClr val="CFE8E8"/>
              </a:gs>
              <a:gs pos="28000">
                <a:srgbClr val="009999">
                  <a:tint val="44500"/>
                  <a:satMod val="160000"/>
                </a:srgbClr>
              </a:gs>
              <a:gs pos="76000">
                <a:srgbClr val="009999">
                  <a:tint val="23500"/>
                  <a:satMod val="160000"/>
                </a:srgbClr>
              </a:gs>
            </a:gsLst>
            <a:path path="circle">
              <a:fillToRect l="50000" t="50000" r="50000" b="50000"/>
            </a:path>
            <a:tileRect/>
          </a:gradFill>
          <a:ln w="76200">
            <a:noFill/>
          </a:ln>
          <a:effectLst>
            <a:glow rad="215900">
              <a:schemeClr val="accent1">
                <a:alpha val="3000"/>
              </a:schemeClr>
            </a:glow>
            <a:outerShdw blurRad="393700" dist="127000" dir="2760000" sx="105000" sy="105000" algn="tl" rotWithShape="0">
              <a:prstClr val="black">
                <a:alpha val="24000"/>
              </a:prstClr>
            </a:outerShdw>
            <a:reflection endPos="0" dir="5400000" sy="-100000" algn="bl" rotWithShape="0"/>
            <a:softEdge rad="0"/>
          </a:effectLst>
        </p:spPr>
        <p:txBody>
          <a:bodyPr wrap="square" lIns="68580" tIns="34290" rIns="68580" bIns="34290">
            <a:spAutoFit/>
          </a:bodyPr>
          <a:lstStyle/>
          <a:p>
            <a:pPr>
              <a:lnSpc>
                <a:spcPct val="107000"/>
              </a:lnSpc>
              <a:spcAft>
                <a:spcPts val="800"/>
              </a:spcAft>
            </a:pPr>
            <a:r>
              <a:rPr lang="en-US" sz="3200" b="1" dirty="0">
                <a:ln w="12700">
                  <a:solidFill>
                    <a:srgbClr val="0070C0"/>
                  </a:solidFill>
                  <a:prstDash val="solid"/>
                </a:ln>
                <a:solidFill>
                  <a:srgbClr val="009999"/>
                </a:solidFill>
              </a:rPr>
              <a:t>Stockport Community Delirium Pathway</a:t>
            </a:r>
          </a:p>
        </p:txBody>
      </p:sp>
      <p:sp>
        <p:nvSpPr>
          <p:cNvPr id="4" name="TextBox 3">
            <a:extLst>
              <a:ext uri="{FF2B5EF4-FFF2-40B4-BE49-F238E27FC236}">
                <a16:creationId xmlns:a16="http://schemas.microsoft.com/office/drawing/2014/main" id="{C1529314-5A1D-75C2-18E3-A69741205334}"/>
              </a:ext>
            </a:extLst>
          </p:cNvPr>
          <p:cNvSpPr txBox="1"/>
          <p:nvPr/>
        </p:nvSpPr>
        <p:spPr>
          <a:xfrm>
            <a:off x="2351584" y="2732148"/>
            <a:ext cx="7108280" cy="984885"/>
          </a:xfrm>
          <a:prstGeom prst="rect">
            <a:avLst/>
          </a:prstGeom>
          <a:noFill/>
        </p:spPr>
        <p:txBody>
          <a:bodyPr wrap="square" rtlCol="0">
            <a:spAutoFit/>
          </a:bodyPr>
          <a:lstStyle/>
          <a:p>
            <a:pPr algn="ctr"/>
            <a:r>
              <a:rPr lang="en-GB" sz="2000" b="1" i="1" dirty="0">
                <a:solidFill>
                  <a:srgbClr val="009999"/>
                </a:solidFill>
                <a:ea typeface="Calibri" panose="020F0502020204030204" pitchFamily="34" charset="0"/>
                <a:cs typeface="Times New Roman" panose="02020603050405020304" pitchFamily="18" charset="0"/>
              </a:rPr>
              <a:t>A person - centred approach to early detection, rapid assessment and successful treatment of delirium in the community </a:t>
            </a:r>
            <a:endParaRPr lang="en-US" sz="2000" b="1" i="1" dirty="0">
              <a:ln w="12700">
                <a:solidFill>
                  <a:srgbClr val="0070C0"/>
                </a:solidFill>
                <a:prstDash val="solid"/>
              </a:ln>
              <a:solidFill>
                <a:srgbClr val="009999"/>
              </a:solidFill>
            </a:endParaRPr>
          </a:p>
          <a:p>
            <a:pPr algn="ctr"/>
            <a:endParaRPr lang="en-GB" dirty="0"/>
          </a:p>
        </p:txBody>
      </p:sp>
      <p:pic>
        <p:nvPicPr>
          <p:cNvPr id="8" name="Picture 7" descr="Text&#10;&#10;Description automatically generated">
            <a:extLst>
              <a:ext uri="{FF2B5EF4-FFF2-40B4-BE49-F238E27FC236}">
                <a16:creationId xmlns:a16="http://schemas.microsoft.com/office/drawing/2014/main" id="{CF0C9C65-D848-A633-976E-97717ADA3A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5414" y="170755"/>
            <a:ext cx="1581172" cy="1026099"/>
          </a:xfrm>
          <a:prstGeom prst="rect">
            <a:avLst/>
          </a:prstGeom>
        </p:spPr>
      </p:pic>
      <p:pic>
        <p:nvPicPr>
          <p:cNvPr id="11" name="Picture 10">
            <a:extLst>
              <a:ext uri="{FF2B5EF4-FFF2-40B4-BE49-F238E27FC236}">
                <a16:creationId xmlns:a16="http://schemas.microsoft.com/office/drawing/2014/main" id="{1D33FC94-D7B2-1BB5-354A-3F3E86E2555E}"/>
              </a:ext>
            </a:extLst>
          </p:cNvPr>
          <p:cNvPicPr>
            <a:picLocks noChangeAspect="1"/>
          </p:cNvPicPr>
          <p:nvPr/>
        </p:nvPicPr>
        <p:blipFill>
          <a:blip r:embed="rId6"/>
          <a:stretch>
            <a:fillRect/>
          </a:stretch>
        </p:blipFill>
        <p:spPr>
          <a:xfrm>
            <a:off x="2378415" y="59903"/>
            <a:ext cx="857992" cy="857992"/>
          </a:xfrm>
          <a:prstGeom prst="rect">
            <a:avLst/>
          </a:prstGeom>
        </p:spPr>
      </p:pic>
      <p:pic>
        <p:nvPicPr>
          <p:cNvPr id="9" name="Picture 8">
            <a:extLst>
              <a:ext uri="{FF2B5EF4-FFF2-40B4-BE49-F238E27FC236}">
                <a16:creationId xmlns:a16="http://schemas.microsoft.com/office/drawing/2014/main" id="{8AC415F7-499E-815B-7C1D-D9F346A66E38}"/>
              </a:ext>
            </a:extLst>
          </p:cNvPr>
          <p:cNvPicPr>
            <a:picLocks noChangeAspect="1"/>
          </p:cNvPicPr>
          <p:nvPr/>
        </p:nvPicPr>
        <p:blipFill>
          <a:blip r:embed="rId7"/>
          <a:stretch>
            <a:fillRect/>
          </a:stretch>
        </p:blipFill>
        <p:spPr>
          <a:xfrm>
            <a:off x="1749147" y="836777"/>
            <a:ext cx="2087151" cy="360077"/>
          </a:xfrm>
          <a:prstGeom prst="rect">
            <a:avLst/>
          </a:prstGeom>
        </p:spPr>
      </p:pic>
    </p:spTree>
    <p:extLst>
      <p:ext uri="{BB962C8B-B14F-4D97-AF65-F5344CB8AC3E}">
        <p14:creationId xmlns:p14="http://schemas.microsoft.com/office/powerpoint/2010/main" val="697204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EE6587-DB41-4428-0C88-E29B689A039C}"/>
              </a:ext>
            </a:extLst>
          </p:cNvPr>
          <p:cNvSpPr/>
          <p:nvPr/>
        </p:nvSpPr>
        <p:spPr>
          <a:xfrm>
            <a:off x="1524000" y="202975"/>
            <a:ext cx="7452320" cy="923330"/>
          </a:xfrm>
          <a:prstGeom prst="rect">
            <a:avLst/>
          </a:prstGeom>
          <a:solidFill>
            <a:schemeClr val="accent5">
              <a:lumMod val="20000"/>
              <a:lumOff val="80000"/>
            </a:schemeClr>
          </a:solid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en-US" sz="5400" b="1" dirty="0">
              <a:ln/>
              <a:solidFill>
                <a:srgbClr val="9BBB59"/>
              </a:solidFill>
              <a:latin typeface="Calibri"/>
            </a:endParaRPr>
          </a:p>
        </p:txBody>
      </p:sp>
      <p:sp>
        <p:nvSpPr>
          <p:cNvPr id="4" name="Rectangle 3">
            <a:extLst>
              <a:ext uri="{FF2B5EF4-FFF2-40B4-BE49-F238E27FC236}">
                <a16:creationId xmlns:a16="http://schemas.microsoft.com/office/drawing/2014/main" id="{77D485A1-37AA-D24D-696B-A554524F3BC7}"/>
              </a:ext>
            </a:extLst>
          </p:cNvPr>
          <p:cNvSpPr/>
          <p:nvPr/>
        </p:nvSpPr>
        <p:spPr>
          <a:xfrm>
            <a:off x="1853344" y="202976"/>
            <a:ext cx="5939959"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4800" b="1" dirty="0">
                <a:ln/>
                <a:solidFill>
                  <a:srgbClr val="9BBB59"/>
                </a:solidFill>
                <a:latin typeface="Calibri"/>
              </a:rPr>
              <a:t>WHAT HAVE WE DONE</a:t>
            </a:r>
          </a:p>
        </p:txBody>
      </p:sp>
      <p:graphicFrame>
        <p:nvGraphicFramePr>
          <p:cNvPr id="3" name="Diagram 2">
            <a:extLst>
              <a:ext uri="{FF2B5EF4-FFF2-40B4-BE49-F238E27FC236}">
                <a16:creationId xmlns:a16="http://schemas.microsoft.com/office/drawing/2014/main" id="{2543D464-17AE-0A40-D706-0E6ADF936AEC}"/>
              </a:ext>
            </a:extLst>
          </p:cNvPr>
          <p:cNvGraphicFramePr/>
          <p:nvPr>
            <p:extLst>
              <p:ext uri="{D42A27DB-BD31-4B8C-83A1-F6EECF244321}">
                <p14:modId xmlns:p14="http://schemas.microsoft.com/office/powerpoint/2010/main" val="1174692933"/>
              </p:ext>
            </p:extLst>
          </p:nvPr>
        </p:nvGraphicFramePr>
        <p:xfrm>
          <a:off x="4945622" y="1499120"/>
          <a:ext cx="5670376" cy="502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a:extLst>
              <a:ext uri="{FF2B5EF4-FFF2-40B4-BE49-F238E27FC236}">
                <a16:creationId xmlns:a16="http://schemas.microsoft.com/office/drawing/2014/main" id="{951BB2A6-9AD7-A0F0-DECB-B2C538845C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14786" y="202975"/>
            <a:ext cx="1602226" cy="849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C6633278-6EA3-869B-D0D7-7610899311BB}"/>
              </a:ext>
            </a:extLst>
          </p:cNvPr>
          <p:cNvSpPr txBox="1"/>
          <p:nvPr/>
        </p:nvSpPr>
        <p:spPr>
          <a:xfrm>
            <a:off x="1706094" y="1288409"/>
            <a:ext cx="3117229" cy="5447645"/>
          </a:xfrm>
          <a:prstGeom prst="rect">
            <a:avLst/>
          </a:prstGeom>
          <a:solidFill>
            <a:srgbClr val="5AAEAE"/>
          </a:solidFill>
        </p:spPr>
        <p:txBody>
          <a:bodyPr wrap="square" rtlCol="0">
            <a:spAutoFit/>
          </a:bodyPr>
          <a:lstStyle/>
          <a:p>
            <a:pPr algn="ctr"/>
            <a:r>
              <a:rPr lang="en-GB" sz="2400" i="1" u="sng" dirty="0">
                <a:solidFill>
                  <a:srgbClr val="FFFF00"/>
                </a:solidFill>
              </a:rPr>
              <a:t>Aim</a:t>
            </a:r>
          </a:p>
          <a:p>
            <a:pPr algn="ctr"/>
            <a:endParaRPr lang="en-GB" sz="2400" b="1" i="1" u="sng" dirty="0">
              <a:solidFill>
                <a:srgbClr val="FFFF00"/>
              </a:solidFill>
            </a:endParaRPr>
          </a:p>
          <a:p>
            <a:pPr algn="ctr"/>
            <a:r>
              <a:rPr lang="en-GB" sz="2400" b="1" i="1" dirty="0">
                <a:solidFill>
                  <a:srgbClr val="FFFF00"/>
                </a:solidFill>
              </a:rPr>
              <a:t>proactively identify delirium </a:t>
            </a:r>
          </a:p>
          <a:p>
            <a:pPr algn="ctr"/>
            <a:r>
              <a:rPr lang="en-GB" sz="2400" b="1" i="1" dirty="0">
                <a:solidFill>
                  <a:srgbClr val="FFFF00"/>
                </a:solidFill>
              </a:rPr>
              <a:t>(</a:t>
            </a:r>
            <a:r>
              <a:rPr lang="en-GB" sz="2000" b="1" i="1" dirty="0">
                <a:solidFill>
                  <a:srgbClr val="FFFF00"/>
                </a:solidFill>
              </a:rPr>
              <a:t>deteriorating patient</a:t>
            </a:r>
            <a:r>
              <a:rPr lang="en-GB" sz="2400" b="1" i="1" dirty="0">
                <a:solidFill>
                  <a:srgbClr val="FFFF00"/>
                </a:solidFill>
              </a:rPr>
              <a:t>)</a:t>
            </a:r>
          </a:p>
          <a:p>
            <a:pPr algn="ctr"/>
            <a:r>
              <a:rPr lang="en-GB" sz="2800" b="1" i="1" dirty="0">
                <a:solidFill>
                  <a:schemeClr val="bg1"/>
                </a:solidFill>
              </a:rPr>
              <a:t>+</a:t>
            </a:r>
          </a:p>
          <a:p>
            <a:pPr algn="ctr"/>
            <a:r>
              <a:rPr lang="en-GB" sz="2400" b="1" i="1" dirty="0">
                <a:solidFill>
                  <a:srgbClr val="FFFF00"/>
                </a:solidFill>
              </a:rPr>
              <a:t> provide a rapid clinical assessment </a:t>
            </a:r>
          </a:p>
          <a:p>
            <a:pPr algn="ctr"/>
            <a:r>
              <a:rPr lang="en-GB" sz="2800" b="1" i="1" dirty="0">
                <a:solidFill>
                  <a:schemeClr val="bg1"/>
                </a:solidFill>
              </a:rPr>
              <a:t>+</a:t>
            </a:r>
          </a:p>
          <a:p>
            <a:pPr algn="ctr"/>
            <a:r>
              <a:rPr lang="en-GB" sz="2400" b="1" i="1" dirty="0">
                <a:solidFill>
                  <a:srgbClr val="FFFF00"/>
                </a:solidFill>
              </a:rPr>
              <a:t>devise a treatment plan with patient/carers </a:t>
            </a:r>
          </a:p>
          <a:p>
            <a:pPr algn="ctr"/>
            <a:r>
              <a:rPr lang="en-GB" sz="2800" b="1" i="1" dirty="0">
                <a:solidFill>
                  <a:schemeClr val="bg1"/>
                </a:solidFill>
              </a:rPr>
              <a:t>= </a:t>
            </a:r>
          </a:p>
          <a:p>
            <a:pPr algn="ctr"/>
            <a:r>
              <a:rPr lang="en-GB" sz="2400" b="1" i="1" dirty="0">
                <a:solidFill>
                  <a:srgbClr val="FFFF00"/>
                </a:solidFill>
              </a:rPr>
              <a:t>remain safe at home</a:t>
            </a:r>
          </a:p>
        </p:txBody>
      </p:sp>
    </p:spTree>
    <p:extLst>
      <p:ext uri="{BB962C8B-B14F-4D97-AF65-F5344CB8AC3E}">
        <p14:creationId xmlns:p14="http://schemas.microsoft.com/office/powerpoint/2010/main" val="2641183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EE6587-DB41-4428-0C88-E29B689A039C}"/>
              </a:ext>
            </a:extLst>
          </p:cNvPr>
          <p:cNvSpPr/>
          <p:nvPr/>
        </p:nvSpPr>
        <p:spPr>
          <a:xfrm>
            <a:off x="1524000" y="115499"/>
            <a:ext cx="9144000" cy="646331"/>
          </a:xfrm>
          <a:prstGeom prst="rect">
            <a:avLst/>
          </a:prstGeom>
          <a:solidFill>
            <a:schemeClr val="accent5">
              <a:lumMod val="20000"/>
              <a:lumOff val="80000"/>
            </a:schemeClr>
          </a:solid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en-US" sz="3600" b="1" dirty="0">
              <a:ln/>
              <a:solidFill>
                <a:srgbClr val="9BBB59"/>
              </a:solidFill>
              <a:latin typeface="Calibri"/>
            </a:endParaRPr>
          </a:p>
        </p:txBody>
      </p:sp>
      <p:sp>
        <p:nvSpPr>
          <p:cNvPr id="4" name="Rectangle 3">
            <a:extLst>
              <a:ext uri="{FF2B5EF4-FFF2-40B4-BE49-F238E27FC236}">
                <a16:creationId xmlns:a16="http://schemas.microsoft.com/office/drawing/2014/main" id="{77D485A1-37AA-D24D-696B-A554524F3BC7}"/>
              </a:ext>
            </a:extLst>
          </p:cNvPr>
          <p:cNvSpPr/>
          <p:nvPr/>
        </p:nvSpPr>
        <p:spPr>
          <a:xfrm>
            <a:off x="1631505" y="-33177"/>
            <a:ext cx="386798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The Pathway</a:t>
            </a:r>
          </a:p>
        </p:txBody>
      </p:sp>
      <p:sp>
        <p:nvSpPr>
          <p:cNvPr id="7" name="TextBox 6">
            <a:extLst>
              <a:ext uri="{FF2B5EF4-FFF2-40B4-BE49-F238E27FC236}">
                <a16:creationId xmlns:a16="http://schemas.microsoft.com/office/drawing/2014/main" id="{DB824D7F-D534-6C26-D5D1-A2D5B0E61001}"/>
              </a:ext>
            </a:extLst>
          </p:cNvPr>
          <p:cNvSpPr txBox="1"/>
          <p:nvPr/>
        </p:nvSpPr>
        <p:spPr>
          <a:xfrm>
            <a:off x="386500" y="910506"/>
            <a:ext cx="11378152" cy="5355312"/>
          </a:xfrm>
          <a:prstGeom prst="rect">
            <a:avLst/>
          </a:prstGeom>
          <a:solidFill>
            <a:srgbClr val="3E5F73"/>
          </a:solidFill>
        </p:spPr>
        <p:txBody>
          <a:bodyPr wrap="square">
            <a:spAutoFit/>
          </a:bodyPr>
          <a:lstStyle/>
          <a:p>
            <a:pPr marL="342900" indent="-342900">
              <a:buFont typeface="+mj-lt"/>
              <a:buAutoNum type="arabicPeriod"/>
            </a:pPr>
            <a:r>
              <a:rPr lang="en-GB" sz="1700" b="1" dirty="0">
                <a:solidFill>
                  <a:srgbClr val="FFFF00"/>
                </a:solidFill>
              </a:rPr>
              <a:t>Primary Assessment </a:t>
            </a:r>
            <a:r>
              <a:rPr lang="en-GB" sz="1700" b="1" dirty="0">
                <a:solidFill>
                  <a:schemeClr val="bg1"/>
                </a:solidFill>
              </a:rPr>
              <a:t>- Patients, suspected of delirium, receive an assessment in their own home: </a:t>
            </a:r>
          </a:p>
          <a:p>
            <a:pPr marL="800100" lvl="1" indent="-342900">
              <a:buFont typeface="Wingdings" panose="05000000000000000000" pitchFamily="2" charset="2"/>
              <a:buChar char="Ø"/>
            </a:pPr>
            <a:r>
              <a:rPr lang="en-GB" sz="1700" b="1" dirty="0">
                <a:solidFill>
                  <a:schemeClr val="bg1"/>
                </a:solidFill>
              </a:rPr>
              <a:t>NEWS 2</a:t>
            </a:r>
          </a:p>
          <a:p>
            <a:pPr marL="800100" lvl="1" indent="-342900">
              <a:buFont typeface="Wingdings" panose="05000000000000000000" pitchFamily="2" charset="2"/>
              <a:buChar char="Ø"/>
            </a:pPr>
            <a:r>
              <a:rPr lang="en-GB" sz="1700" b="1" dirty="0">
                <a:solidFill>
                  <a:schemeClr val="bg1"/>
                </a:solidFill>
              </a:rPr>
              <a:t>Urgent bloods</a:t>
            </a:r>
          </a:p>
          <a:p>
            <a:pPr marL="800100" lvl="1" indent="-342900">
              <a:buFont typeface="Wingdings" panose="05000000000000000000" pitchFamily="2" charset="2"/>
              <a:buChar char="Ø"/>
            </a:pPr>
            <a:r>
              <a:rPr lang="en-GB" sz="1700" b="1" dirty="0">
                <a:solidFill>
                  <a:schemeClr val="bg1"/>
                </a:solidFill>
              </a:rPr>
              <a:t>Delirium screening tool 4AT used   </a:t>
            </a:r>
          </a:p>
          <a:p>
            <a:pPr marL="342900" indent="-342900">
              <a:spcAft>
                <a:spcPts val="600"/>
              </a:spcAft>
              <a:buFont typeface="+mj-lt"/>
              <a:buAutoNum type="arabicPeriod"/>
            </a:pPr>
            <a:r>
              <a:rPr lang="en-GB" sz="1700" b="1" dirty="0">
                <a:solidFill>
                  <a:srgbClr val="FFFF00"/>
                </a:solidFill>
              </a:rPr>
              <a:t>Rapid Clinical Assessment </a:t>
            </a:r>
            <a:r>
              <a:rPr lang="en-GB" sz="1700" b="1" dirty="0">
                <a:solidFill>
                  <a:schemeClr val="bg1"/>
                </a:solidFill>
              </a:rPr>
              <a:t>– carried out by CRT </a:t>
            </a:r>
            <a:r>
              <a:rPr lang="en-GB" sz="1700" b="1" dirty="0">
                <a:solidFill>
                  <a:srgbClr val="FF0000"/>
                </a:solidFill>
                <a:highlight>
                  <a:srgbClr val="FFFF00"/>
                </a:highlight>
              </a:rPr>
              <a:t>98.9 % of assessments within 2 hours!</a:t>
            </a:r>
          </a:p>
          <a:p>
            <a:pPr marL="800100" lvl="1" indent="-342900">
              <a:buFont typeface="Wingdings" panose="05000000000000000000" pitchFamily="2" charset="2"/>
              <a:buChar char="Ø"/>
            </a:pPr>
            <a:r>
              <a:rPr lang="en-GB" sz="1700" b="1" dirty="0">
                <a:solidFill>
                  <a:schemeClr val="bg1"/>
                </a:solidFill>
              </a:rPr>
              <a:t>Establish cause of delirium (PINCHME)</a:t>
            </a:r>
          </a:p>
          <a:p>
            <a:pPr marL="800100" lvl="1" indent="-342900">
              <a:buFont typeface="Wingdings" panose="05000000000000000000" pitchFamily="2" charset="2"/>
              <a:buChar char="Ø"/>
            </a:pPr>
            <a:r>
              <a:rPr lang="en-GB" sz="1700" b="1" dirty="0">
                <a:solidFill>
                  <a:schemeClr val="bg1"/>
                </a:solidFill>
              </a:rPr>
              <a:t>Review of bloods</a:t>
            </a:r>
          </a:p>
          <a:p>
            <a:pPr marL="800100" lvl="1" indent="-342900">
              <a:buFont typeface="Wingdings" panose="05000000000000000000" pitchFamily="2" charset="2"/>
              <a:buChar char="Ø"/>
            </a:pPr>
            <a:r>
              <a:rPr lang="en-GB" sz="1700" b="1" dirty="0">
                <a:solidFill>
                  <a:schemeClr val="bg1"/>
                </a:solidFill>
              </a:rPr>
              <a:t>Functional risk assessment</a:t>
            </a:r>
          </a:p>
          <a:p>
            <a:pPr marL="342900" indent="-342900">
              <a:buFont typeface="+mj-lt"/>
              <a:buAutoNum type="arabicPeriod"/>
            </a:pPr>
            <a:r>
              <a:rPr lang="en-GB" sz="1700" b="1" dirty="0">
                <a:solidFill>
                  <a:srgbClr val="FFFF00"/>
                </a:solidFill>
              </a:rPr>
              <a:t>Co-produced Community Management Plan </a:t>
            </a:r>
            <a:r>
              <a:rPr lang="en-GB" sz="1700" b="1" dirty="0">
                <a:solidFill>
                  <a:schemeClr val="bg1"/>
                </a:solidFill>
              </a:rPr>
              <a:t>- The CRT assessor will treat the cause of the delirium and devise a management and escalation plan with patients and carers </a:t>
            </a:r>
          </a:p>
          <a:p>
            <a:pPr marL="800100" lvl="1" indent="-342900">
              <a:buFont typeface="Wingdings" panose="05000000000000000000" pitchFamily="2" charset="2"/>
              <a:buChar char="Ø"/>
            </a:pPr>
            <a:r>
              <a:rPr lang="en-GB" sz="1700" b="1" dirty="0">
                <a:solidFill>
                  <a:schemeClr val="bg1"/>
                </a:solidFill>
              </a:rPr>
              <a:t>Treatment</a:t>
            </a:r>
          </a:p>
          <a:p>
            <a:pPr marL="800100" lvl="1" indent="-342900">
              <a:buFont typeface="Wingdings" panose="05000000000000000000" pitchFamily="2" charset="2"/>
              <a:buChar char="Ø"/>
            </a:pPr>
            <a:r>
              <a:rPr lang="en-GB" sz="1700" b="1" dirty="0">
                <a:solidFill>
                  <a:schemeClr val="bg1"/>
                </a:solidFill>
              </a:rPr>
              <a:t>Clinical Observations and ongoing review </a:t>
            </a:r>
          </a:p>
          <a:p>
            <a:pPr marL="800100" lvl="1" indent="-342900">
              <a:buFont typeface="Wingdings" panose="05000000000000000000" pitchFamily="2" charset="2"/>
              <a:buChar char="Ø"/>
            </a:pPr>
            <a:r>
              <a:rPr lang="en-GB" sz="1700" b="1" dirty="0">
                <a:solidFill>
                  <a:schemeClr val="bg1"/>
                </a:solidFill>
              </a:rPr>
              <a:t>MDT approach </a:t>
            </a:r>
          </a:p>
          <a:p>
            <a:pPr marL="800100" lvl="1" indent="-342900">
              <a:buFont typeface="Wingdings" panose="05000000000000000000" pitchFamily="2" charset="2"/>
              <a:buChar char="Ø"/>
            </a:pPr>
            <a:r>
              <a:rPr lang="en-GB" sz="1700" b="1" dirty="0">
                <a:solidFill>
                  <a:schemeClr val="bg1"/>
                </a:solidFill>
              </a:rPr>
              <a:t>Mental Health Liaison</a:t>
            </a:r>
          </a:p>
          <a:p>
            <a:pPr marL="800100" lvl="1" indent="-342900">
              <a:buFont typeface="Wingdings" panose="05000000000000000000" pitchFamily="2" charset="2"/>
              <a:buChar char="Ø"/>
            </a:pPr>
            <a:r>
              <a:rPr lang="en-GB" sz="1700" b="1" dirty="0">
                <a:solidFill>
                  <a:schemeClr val="bg1"/>
                </a:solidFill>
              </a:rPr>
              <a:t>Onward referrals</a:t>
            </a:r>
          </a:p>
          <a:p>
            <a:pPr marL="342900" indent="-342900">
              <a:buFont typeface="+mj-lt"/>
              <a:buAutoNum type="arabicPeriod"/>
            </a:pPr>
            <a:r>
              <a:rPr lang="en-GB" sz="1700" b="1" dirty="0">
                <a:solidFill>
                  <a:srgbClr val="FFFF00"/>
                </a:solidFill>
              </a:rPr>
              <a:t>Outcomes</a:t>
            </a:r>
            <a:r>
              <a:rPr lang="en-GB" sz="1700" b="1" dirty="0">
                <a:solidFill>
                  <a:schemeClr val="bg1"/>
                </a:solidFill>
              </a:rPr>
              <a:t> </a:t>
            </a:r>
          </a:p>
          <a:p>
            <a:pPr marL="800100" lvl="1" indent="-342900">
              <a:buFont typeface="Wingdings" panose="05000000000000000000" pitchFamily="2" charset="2"/>
              <a:buChar char="Ø"/>
            </a:pPr>
            <a:r>
              <a:rPr lang="en-GB" sz="1700" b="1" dirty="0">
                <a:solidFill>
                  <a:schemeClr val="bg1"/>
                </a:solidFill>
              </a:rPr>
              <a:t>Patient remains at home</a:t>
            </a:r>
          </a:p>
          <a:p>
            <a:pPr marL="800100" lvl="1" indent="-342900">
              <a:buFont typeface="Wingdings" panose="05000000000000000000" pitchFamily="2" charset="2"/>
              <a:buChar char="Ø"/>
            </a:pPr>
            <a:r>
              <a:rPr lang="en-GB" sz="1700" b="1" dirty="0">
                <a:solidFill>
                  <a:schemeClr val="bg1"/>
                </a:solidFill>
              </a:rPr>
              <a:t>Patient places in step up bed (ringfenced) </a:t>
            </a:r>
          </a:p>
          <a:p>
            <a:pPr marL="800100" lvl="1" indent="-342900">
              <a:buFont typeface="Wingdings" panose="05000000000000000000" pitchFamily="2" charset="2"/>
              <a:buChar char="Ø"/>
            </a:pPr>
            <a:r>
              <a:rPr lang="en-GB" sz="1700" b="1" dirty="0">
                <a:solidFill>
                  <a:schemeClr val="bg1"/>
                </a:solidFill>
              </a:rPr>
              <a:t>Ambulance if required</a:t>
            </a:r>
          </a:p>
          <a:p>
            <a:pPr lvl="1"/>
            <a:endParaRPr lang="en-GB" sz="1400" b="1" dirty="0">
              <a:solidFill>
                <a:schemeClr val="bg1"/>
              </a:solidFill>
            </a:endParaRPr>
          </a:p>
        </p:txBody>
      </p:sp>
      <p:pic>
        <p:nvPicPr>
          <p:cNvPr id="9" name="Picture 2">
            <a:extLst>
              <a:ext uri="{FF2B5EF4-FFF2-40B4-BE49-F238E27FC236}">
                <a16:creationId xmlns:a16="http://schemas.microsoft.com/office/drawing/2014/main" id="{8EF41882-2CDC-7028-CB9E-7C24A84C9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6320" y="127198"/>
            <a:ext cx="1675543" cy="683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046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C08328-B04E-AB3B-3B9B-87F5B084BFAA}"/>
              </a:ext>
            </a:extLst>
          </p:cNvPr>
          <p:cNvSpPr/>
          <p:nvPr/>
        </p:nvSpPr>
        <p:spPr>
          <a:xfrm>
            <a:off x="622169" y="3732698"/>
            <a:ext cx="11208469" cy="3009805"/>
          </a:xfrm>
          <a:prstGeom prst="rect">
            <a:avLst/>
          </a:prstGeom>
          <a:solidFill>
            <a:srgbClr val="00A5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3EE6587-DB41-4428-0C88-E29B689A039C}"/>
              </a:ext>
            </a:extLst>
          </p:cNvPr>
          <p:cNvSpPr/>
          <p:nvPr/>
        </p:nvSpPr>
        <p:spPr>
          <a:xfrm>
            <a:off x="1524000" y="115499"/>
            <a:ext cx="9144000" cy="646331"/>
          </a:xfrm>
          <a:prstGeom prst="rect">
            <a:avLst/>
          </a:prstGeom>
          <a:solidFill>
            <a:schemeClr val="accent5">
              <a:lumMod val="20000"/>
              <a:lumOff val="80000"/>
            </a:schemeClr>
          </a:solid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en-US" sz="3600" b="1" dirty="0">
              <a:ln/>
              <a:solidFill>
                <a:srgbClr val="9BBB59"/>
              </a:solidFill>
              <a:latin typeface="Calibri"/>
            </a:endParaRPr>
          </a:p>
        </p:txBody>
      </p:sp>
      <p:sp>
        <p:nvSpPr>
          <p:cNvPr id="4" name="Rectangle 3">
            <a:extLst>
              <a:ext uri="{FF2B5EF4-FFF2-40B4-BE49-F238E27FC236}">
                <a16:creationId xmlns:a16="http://schemas.microsoft.com/office/drawing/2014/main" id="{77D485A1-37AA-D24D-696B-A554524F3BC7}"/>
              </a:ext>
            </a:extLst>
          </p:cNvPr>
          <p:cNvSpPr/>
          <p:nvPr/>
        </p:nvSpPr>
        <p:spPr>
          <a:xfrm>
            <a:off x="1632094" y="-23002"/>
            <a:ext cx="477143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5400" b="1" dirty="0">
                <a:ln/>
                <a:solidFill>
                  <a:srgbClr val="9BBB59"/>
                </a:solidFill>
                <a:latin typeface="Calibri"/>
              </a:rPr>
              <a:t>What’s changed</a:t>
            </a:r>
          </a:p>
        </p:txBody>
      </p:sp>
      <p:pic>
        <p:nvPicPr>
          <p:cNvPr id="9" name="Picture 2">
            <a:extLst>
              <a:ext uri="{FF2B5EF4-FFF2-40B4-BE49-F238E27FC236}">
                <a16:creationId xmlns:a16="http://schemas.microsoft.com/office/drawing/2014/main" id="{8EF41882-2CDC-7028-CB9E-7C24A84C9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6320" y="100097"/>
            <a:ext cx="1603536" cy="618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C47B1D79-B91A-195C-10C5-D12CD2D452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5352" y="3263121"/>
            <a:ext cx="821738" cy="738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a:extLst>
              <a:ext uri="{FF2B5EF4-FFF2-40B4-BE49-F238E27FC236}">
                <a16:creationId xmlns:a16="http://schemas.microsoft.com/office/drawing/2014/main" id="{F335996F-8F64-E5B7-3BCA-8CA3F69E57BA}"/>
              </a:ext>
            </a:extLst>
          </p:cNvPr>
          <p:cNvCxnSpPr>
            <a:cxnSpLocks/>
          </p:cNvCxnSpPr>
          <p:nvPr/>
        </p:nvCxnSpPr>
        <p:spPr>
          <a:xfrm>
            <a:off x="2874965" y="3702136"/>
            <a:ext cx="7395999"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17E61FA-6E2A-CAC5-37F5-1D00D8C4C5E6}"/>
              </a:ext>
            </a:extLst>
          </p:cNvPr>
          <p:cNvSpPr/>
          <p:nvPr/>
        </p:nvSpPr>
        <p:spPr>
          <a:xfrm>
            <a:off x="1592454" y="4857945"/>
            <a:ext cx="1174441" cy="738664"/>
          </a:xfrm>
          <a:prstGeom prst="rect">
            <a:avLst/>
          </a:prstGeom>
          <a:solidFill>
            <a:schemeClr val="accent5">
              <a:lumMod val="50000"/>
            </a:schemeClr>
          </a:solidFill>
          <a:ln>
            <a:solidFill>
              <a:srgbClr val="FFFF00"/>
            </a:solidFill>
          </a:ln>
        </p:spPr>
        <p:txBody>
          <a:bodyPr wrap="square">
            <a:spAutoFit/>
          </a:bodyPr>
          <a:lstStyle/>
          <a:p>
            <a:pPr algn="ctr"/>
            <a:r>
              <a:rPr lang="en-GB" sz="1400" b="1" dirty="0">
                <a:solidFill>
                  <a:srgbClr val="FFFF00"/>
                </a:solidFill>
              </a:rPr>
              <a:t>With Delirium Pathway</a:t>
            </a:r>
          </a:p>
        </p:txBody>
      </p:sp>
      <p:sp>
        <p:nvSpPr>
          <p:cNvPr id="21" name="Rectangle 20">
            <a:extLst>
              <a:ext uri="{FF2B5EF4-FFF2-40B4-BE49-F238E27FC236}">
                <a16:creationId xmlns:a16="http://schemas.microsoft.com/office/drawing/2014/main" id="{AAAD26C9-609E-AC5E-0141-FFCB6984D39F}"/>
              </a:ext>
            </a:extLst>
          </p:cNvPr>
          <p:cNvSpPr/>
          <p:nvPr/>
        </p:nvSpPr>
        <p:spPr>
          <a:xfrm>
            <a:off x="1605215" y="2232107"/>
            <a:ext cx="1174441" cy="523220"/>
          </a:xfrm>
          <a:prstGeom prst="rect">
            <a:avLst/>
          </a:prstGeom>
          <a:solidFill>
            <a:schemeClr val="accent5">
              <a:lumMod val="50000"/>
            </a:schemeClr>
          </a:solidFill>
          <a:ln>
            <a:solidFill>
              <a:srgbClr val="FFFF00"/>
            </a:solidFill>
          </a:ln>
        </p:spPr>
        <p:txBody>
          <a:bodyPr wrap="square">
            <a:spAutoFit/>
          </a:bodyPr>
          <a:lstStyle/>
          <a:p>
            <a:pPr algn="ctr"/>
            <a:r>
              <a:rPr lang="en-GB" sz="1400" b="1" dirty="0">
                <a:solidFill>
                  <a:srgbClr val="FFFF00"/>
                </a:solidFill>
              </a:rPr>
              <a:t>Pre  Delirium Pathway</a:t>
            </a:r>
          </a:p>
        </p:txBody>
      </p:sp>
      <p:graphicFrame>
        <p:nvGraphicFramePr>
          <p:cNvPr id="22" name="Diagram 21">
            <a:extLst>
              <a:ext uri="{FF2B5EF4-FFF2-40B4-BE49-F238E27FC236}">
                <a16:creationId xmlns:a16="http://schemas.microsoft.com/office/drawing/2014/main" id="{DAD2EF60-36B3-7054-AD7D-D01D6432BF3A}"/>
              </a:ext>
            </a:extLst>
          </p:cNvPr>
          <p:cNvGraphicFramePr/>
          <p:nvPr/>
        </p:nvGraphicFramePr>
        <p:xfrm>
          <a:off x="2968062" y="4661554"/>
          <a:ext cx="7439382" cy="11437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3" name="Diagram 22">
            <a:extLst>
              <a:ext uri="{FF2B5EF4-FFF2-40B4-BE49-F238E27FC236}">
                <a16:creationId xmlns:a16="http://schemas.microsoft.com/office/drawing/2014/main" id="{66F13CBF-E23F-249A-2FA0-BC345714492A}"/>
              </a:ext>
            </a:extLst>
          </p:cNvPr>
          <p:cNvGraphicFramePr/>
          <p:nvPr/>
        </p:nvGraphicFramePr>
        <p:xfrm>
          <a:off x="2968062" y="2131459"/>
          <a:ext cx="7430386" cy="84984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5" name="Oval 4">
            <a:extLst>
              <a:ext uri="{FF2B5EF4-FFF2-40B4-BE49-F238E27FC236}">
                <a16:creationId xmlns:a16="http://schemas.microsoft.com/office/drawing/2014/main" id="{7B3898E6-26BB-5F38-C887-1AB739FEDC72}"/>
              </a:ext>
            </a:extLst>
          </p:cNvPr>
          <p:cNvSpPr/>
          <p:nvPr/>
        </p:nvSpPr>
        <p:spPr>
          <a:xfrm>
            <a:off x="4953260" y="852401"/>
            <a:ext cx="1346440" cy="816693"/>
          </a:xfrm>
          <a:prstGeom prst="ellipse">
            <a:avLst/>
          </a:prstGeom>
          <a:solidFill>
            <a:schemeClr val="accent5">
              <a:lumMod val="5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FF00"/>
                </a:solidFill>
              </a:rPr>
              <a:t> Ambulance called for 100% Patients </a:t>
            </a:r>
          </a:p>
        </p:txBody>
      </p:sp>
      <p:sp>
        <p:nvSpPr>
          <p:cNvPr id="29" name="Oval 28">
            <a:extLst>
              <a:ext uri="{FF2B5EF4-FFF2-40B4-BE49-F238E27FC236}">
                <a16:creationId xmlns:a16="http://schemas.microsoft.com/office/drawing/2014/main" id="{FD23D796-FB16-BF3C-39E9-794D9D13ECCE}"/>
              </a:ext>
            </a:extLst>
          </p:cNvPr>
          <p:cNvSpPr/>
          <p:nvPr/>
        </p:nvSpPr>
        <p:spPr>
          <a:xfrm>
            <a:off x="6843820" y="857076"/>
            <a:ext cx="1346440" cy="816693"/>
          </a:xfrm>
          <a:prstGeom prst="ellipse">
            <a:avLst/>
          </a:prstGeom>
          <a:solidFill>
            <a:schemeClr val="accent5">
              <a:lumMod val="5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FF00"/>
                </a:solidFill>
              </a:rPr>
              <a:t>100% of patient attended ED </a:t>
            </a:r>
          </a:p>
        </p:txBody>
      </p:sp>
      <p:sp>
        <p:nvSpPr>
          <p:cNvPr id="30" name="Oval 29">
            <a:extLst>
              <a:ext uri="{FF2B5EF4-FFF2-40B4-BE49-F238E27FC236}">
                <a16:creationId xmlns:a16="http://schemas.microsoft.com/office/drawing/2014/main" id="{10BDF08A-261F-AB16-53F1-53FE10CE2601}"/>
              </a:ext>
            </a:extLst>
          </p:cNvPr>
          <p:cNvSpPr/>
          <p:nvPr/>
        </p:nvSpPr>
        <p:spPr>
          <a:xfrm>
            <a:off x="8558773" y="867550"/>
            <a:ext cx="1545065" cy="816693"/>
          </a:xfrm>
          <a:prstGeom prst="ellipse">
            <a:avLst/>
          </a:prstGeom>
          <a:solidFill>
            <a:schemeClr val="accent5">
              <a:lumMod val="5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rgbClr val="FFFF00"/>
              </a:solidFill>
            </a:endParaRPr>
          </a:p>
          <a:p>
            <a:pPr algn="ctr"/>
            <a:r>
              <a:rPr lang="en-GB" sz="1100" b="1" dirty="0">
                <a:solidFill>
                  <a:srgbClr val="FFFF00"/>
                </a:solidFill>
              </a:rPr>
              <a:t>In 21/ 22</a:t>
            </a:r>
          </a:p>
          <a:p>
            <a:pPr algn="ctr"/>
            <a:r>
              <a:rPr lang="en-GB" sz="1100" b="1" dirty="0">
                <a:solidFill>
                  <a:srgbClr val="FFFF00"/>
                </a:solidFill>
              </a:rPr>
              <a:t> 98.1% patients  with delirium admitted </a:t>
            </a:r>
            <a:endParaRPr lang="en-GB" sz="1100" b="1" dirty="0"/>
          </a:p>
          <a:p>
            <a:pPr algn="ctr"/>
            <a:endParaRPr lang="en-GB" sz="1100" b="1" dirty="0">
              <a:solidFill>
                <a:srgbClr val="FFFF00"/>
              </a:solidFill>
            </a:endParaRPr>
          </a:p>
        </p:txBody>
      </p:sp>
      <p:sp>
        <p:nvSpPr>
          <p:cNvPr id="31" name="Oval 30">
            <a:extLst>
              <a:ext uri="{FF2B5EF4-FFF2-40B4-BE49-F238E27FC236}">
                <a16:creationId xmlns:a16="http://schemas.microsoft.com/office/drawing/2014/main" id="{01E926E4-CA01-9AB0-DC70-2A22697D63B6}"/>
              </a:ext>
            </a:extLst>
          </p:cNvPr>
          <p:cNvSpPr/>
          <p:nvPr/>
        </p:nvSpPr>
        <p:spPr>
          <a:xfrm>
            <a:off x="4993028" y="6049058"/>
            <a:ext cx="1336384" cy="685062"/>
          </a:xfrm>
          <a:prstGeom prst="ellipse">
            <a:avLst/>
          </a:prstGeom>
          <a:solidFill>
            <a:schemeClr val="accent5">
              <a:lumMod val="5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FF00"/>
                </a:solidFill>
              </a:rPr>
              <a:t> Within 2 hours </a:t>
            </a:r>
          </a:p>
        </p:txBody>
      </p:sp>
      <p:sp>
        <p:nvSpPr>
          <p:cNvPr id="32" name="Oval 31">
            <a:extLst>
              <a:ext uri="{FF2B5EF4-FFF2-40B4-BE49-F238E27FC236}">
                <a16:creationId xmlns:a16="http://schemas.microsoft.com/office/drawing/2014/main" id="{878BC60E-B740-8259-74F9-9AB0ACEE61A1}"/>
              </a:ext>
            </a:extLst>
          </p:cNvPr>
          <p:cNvSpPr/>
          <p:nvPr/>
        </p:nvSpPr>
        <p:spPr>
          <a:xfrm>
            <a:off x="6862941" y="6000926"/>
            <a:ext cx="1327319" cy="741577"/>
          </a:xfrm>
          <a:prstGeom prst="ellipse">
            <a:avLst/>
          </a:prstGeom>
          <a:solidFill>
            <a:schemeClr val="accent5">
              <a:lumMod val="5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FF00"/>
                </a:solidFill>
              </a:rPr>
              <a:t> Immediate treatment &amp; support</a:t>
            </a:r>
          </a:p>
        </p:txBody>
      </p:sp>
      <p:sp>
        <p:nvSpPr>
          <p:cNvPr id="33" name="Oval 32">
            <a:extLst>
              <a:ext uri="{FF2B5EF4-FFF2-40B4-BE49-F238E27FC236}">
                <a16:creationId xmlns:a16="http://schemas.microsoft.com/office/drawing/2014/main" id="{DC59C233-D79A-BB98-DCDE-C0D338D2294D}"/>
              </a:ext>
            </a:extLst>
          </p:cNvPr>
          <p:cNvSpPr/>
          <p:nvPr/>
        </p:nvSpPr>
        <p:spPr>
          <a:xfrm>
            <a:off x="8616280" y="5990452"/>
            <a:ext cx="1508902" cy="741805"/>
          </a:xfrm>
          <a:prstGeom prst="ellipse">
            <a:avLst/>
          </a:prstGeom>
          <a:solidFill>
            <a:schemeClr val="accent5">
              <a:lumMod val="5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rgbClr val="FFFF00"/>
              </a:solidFill>
            </a:endParaRPr>
          </a:p>
          <a:p>
            <a:pPr algn="ctr"/>
            <a:r>
              <a:rPr lang="en-GB" sz="1100" b="1" dirty="0">
                <a:solidFill>
                  <a:srgbClr val="FFFF00"/>
                </a:solidFill>
              </a:rPr>
              <a:t>88% patients remain safely  their own home!!</a:t>
            </a:r>
            <a:endParaRPr lang="en-GB" sz="1100" dirty="0"/>
          </a:p>
          <a:p>
            <a:pPr algn="ctr"/>
            <a:endParaRPr lang="en-GB" sz="1200" b="1" dirty="0">
              <a:solidFill>
                <a:srgbClr val="FFFF00"/>
              </a:solidFill>
            </a:endParaRPr>
          </a:p>
        </p:txBody>
      </p:sp>
      <p:sp>
        <p:nvSpPr>
          <p:cNvPr id="34" name="Rectangle 33">
            <a:extLst>
              <a:ext uri="{FF2B5EF4-FFF2-40B4-BE49-F238E27FC236}">
                <a16:creationId xmlns:a16="http://schemas.microsoft.com/office/drawing/2014/main" id="{66E9D610-5DA5-EA78-E969-23C898E9CC43}"/>
              </a:ext>
            </a:extLst>
          </p:cNvPr>
          <p:cNvSpPr/>
          <p:nvPr/>
        </p:nvSpPr>
        <p:spPr>
          <a:xfrm>
            <a:off x="1605213" y="890136"/>
            <a:ext cx="1192878" cy="738664"/>
          </a:xfrm>
          <a:prstGeom prst="rect">
            <a:avLst/>
          </a:prstGeom>
          <a:solidFill>
            <a:schemeClr val="accent5">
              <a:lumMod val="50000"/>
            </a:schemeClr>
          </a:solidFill>
          <a:ln>
            <a:solidFill>
              <a:srgbClr val="FFFF00"/>
            </a:solidFill>
          </a:ln>
        </p:spPr>
        <p:txBody>
          <a:bodyPr wrap="square">
            <a:spAutoFit/>
          </a:bodyPr>
          <a:lstStyle/>
          <a:p>
            <a:pPr algn="ctr"/>
            <a:r>
              <a:rPr lang="en-GB" sz="1400" b="1" dirty="0">
                <a:solidFill>
                  <a:srgbClr val="FFFF00"/>
                </a:solidFill>
              </a:rPr>
              <a:t>What happened before</a:t>
            </a:r>
          </a:p>
        </p:txBody>
      </p:sp>
      <p:cxnSp>
        <p:nvCxnSpPr>
          <p:cNvPr id="35" name="Straight Arrow Connector 34">
            <a:extLst>
              <a:ext uri="{FF2B5EF4-FFF2-40B4-BE49-F238E27FC236}">
                <a16:creationId xmlns:a16="http://schemas.microsoft.com/office/drawing/2014/main" id="{AEF4CF52-1413-728C-84AC-F837FBE467A5}"/>
              </a:ext>
            </a:extLst>
          </p:cNvPr>
          <p:cNvCxnSpPr>
            <a:cxnSpLocks/>
            <a:stCxn id="5" idx="4"/>
          </p:cNvCxnSpPr>
          <p:nvPr/>
        </p:nvCxnSpPr>
        <p:spPr>
          <a:xfrm>
            <a:off x="5626480" y="1669093"/>
            <a:ext cx="0" cy="462366"/>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39" name="Straight Arrow Connector 38">
            <a:extLst>
              <a:ext uri="{FF2B5EF4-FFF2-40B4-BE49-F238E27FC236}">
                <a16:creationId xmlns:a16="http://schemas.microsoft.com/office/drawing/2014/main" id="{3F1909C7-088D-0B32-A81B-F822A5D8A135}"/>
              </a:ext>
            </a:extLst>
          </p:cNvPr>
          <p:cNvCxnSpPr>
            <a:cxnSpLocks/>
          </p:cNvCxnSpPr>
          <p:nvPr/>
        </p:nvCxnSpPr>
        <p:spPr>
          <a:xfrm>
            <a:off x="7536160" y="1700808"/>
            <a:ext cx="0" cy="462366"/>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0" name="Straight Arrow Connector 39">
            <a:extLst>
              <a:ext uri="{FF2B5EF4-FFF2-40B4-BE49-F238E27FC236}">
                <a16:creationId xmlns:a16="http://schemas.microsoft.com/office/drawing/2014/main" id="{4E588F56-B807-7BEA-006B-474923DBCE1A}"/>
              </a:ext>
            </a:extLst>
          </p:cNvPr>
          <p:cNvCxnSpPr>
            <a:cxnSpLocks/>
          </p:cNvCxnSpPr>
          <p:nvPr/>
        </p:nvCxnSpPr>
        <p:spPr>
          <a:xfrm>
            <a:off x="9336360" y="1724314"/>
            <a:ext cx="0" cy="462366"/>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41" name="TextBox 40">
            <a:extLst>
              <a:ext uri="{FF2B5EF4-FFF2-40B4-BE49-F238E27FC236}">
                <a16:creationId xmlns:a16="http://schemas.microsoft.com/office/drawing/2014/main" id="{F2202C74-3F38-DB95-8714-19203CD4CB40}"/>
              </a:ext>
            </a:extLst>
          </p:cNvPr>
          <p:cNvSpPr txBox="1"/>
          <p:nvPr/>
        </p:nvSpPr>
        <p:spPr>
          <a:xfrm>
            <a:off x="2979894" y="2948714"/>
            <a:ext cx="1665622" cy="938719"/>
          </a:xfrm>
          <a:prstGeom prst="rect">
            <a:avLst/>
          </a:prstGeom>
          <a:noFill/>
        </p:spPr>
        <p:txBody>
          <a:bodyPr wrap="square" rtlCol="0">
            <a:spAutoFit/>
          </a:bodyPr>
          <a:lstStyle/>
          <a:p>
            <a:pPr algn="ctr"/>
            <a:r>
              <a:rPr lang="en-GB" sz="1100" b="1" i="1" dirty="0">
                <a:solidFill>
                  <a:schemeClr val="tx2"/>
                </a:solidFill>
              </a:rPr>
              <a:t>Primary Care</a:t>
            </a:r>
          </a:p>
          <a:p>
            <a:pPr algn="ctr"/>
            <a:r>
              <a:rPr lang="en-GB" sz="1100" b="1" i="1" dirty="0">
                <a:solidFill>
                  <a:schemeClr val="tx2"/>
                </a:solidFill>
              </a:rPr>
              <a:t>Ambulance</a:t>
            </a:r>
          </a:p>
          <a:p>
            <a:pPr algn="ctr"/>
            <a:r>
              <a:rPr lang="en-GB" sz="1100" b="1" i="1" dirty="0">
                <a:solidFill>
                  <a:schemeClr val="tx2"/>
                </a:solidFill>
              </a:rPr>
              <a:t>Community Nurse</a:t>
            </a:r>
          </a:p>
          <a:p>
            <a:pPr algn="ctr"/>
            <a:r>
              <a:rPr lang="en-GB" sz="1100" b="1" i="1" dirty="0">
                <a:solidFill>
                  <a:schemeClr val="tx2"/>
                </a:solidFill>
              </a:rPr>
              <a:t>Mental Health</a:t>
            </a:r>
          </a:p>
          <a:p>
            <a:pPr algn="ctr"/>
            <a:endParaRPr lang="en-GB" sz="1100" b="1" dirty="0">
              <a:solidFill>
                <a:schemeClr val="bg1">
                  <a:lumMod val="95000"/>
                </a:schemeClr>
              </a:solidFill>
            </a:endParaRPr>
          </a:p>
        </p:txBody>
      </p:sp>
      <p:sp>
        <p:nvSpPr>
          <p:cNvPr id="42" name="TextBox 41">
            <a:extLst>
              <a:ext uri="{FF2B5EF4-FFF2-40B4-BE49-F238E27FC236}">
                <a16:creationId xmlns:a16="http://schemas.microsoft.com/office/drawing/2014/main" id="{ADAECACD-D17B-88F4-6854-E13CB812B491}"/>
              </a:ext>
            </a:extLst>
          </p:cNvPr>
          <p:cNvSpPr txBox="1"/>
          <p:nvPr/>
        </p:nvSpPr>
        <p:spPr>
          <a:xfrm>
            <a:off x="4793669" y="3176783"/>
            <a:ext cx="1665622" cy="430887"/>
          </a:xfrm>
          <a:prstGeom prst="rect">
            <a:avLst/>
          </a:prstGeom>
          <a:noFill/>
        </p:spPr>
        <p:txBody>
          <a:bodyPr wrap="square" rtlCol="0">
            <a:spAutoFit/>
          </a:bodyPr>
          <a:lstStyle/>
          <a:p>
            <a:pPr algn="ctr"/>
            <a:r>
              <a:rPr lang="en-GB" sz="1100" b="1" i="1" dirty="0">
                <a:solidFill>
                  <a:schemeClr val="tx2"/>
                </a:solidFill>
              </a:rPr>
              <a:t>NWAS</a:t>
            </a:r>
          </a:p>
          <a:p>
            <a:pPr algn="ctr"/>
            <a:endParaRPr lang="en-GB" sz="1100" b="1" dirty="0">
              <a:solidFill>
                <a:schemeClr val="tx2"/>
              </a:solidFill>
            </a:endParaRPr>
          </a:p>
        </p:txBody>
      </p:sp>
      <p:sp>
        <p:nvSpPr>
          <p:cNvPr id="43" name="TextBox 42">
            <a:extLst>
              <a:ext uri="{FF2B5EF4-FFF2-40B4-BE49-F238E27FC236}">
                <a16:creationId xmlns:a16="http://schemas.microsoft.com/office/drawing/2014/main" id="{68D2896E-5617-A9D2-AD28-B82BC644EE53}"/>
              </a:ext>
            </a:extLst>
          </p:cNvPr>
          <p:cNvSpPr txBox="1"/>
          <p:nvPr/>
        </p:nvSpPr>
        <p:spPr>
          <a:xfrm>
            <a:off x="6669207" y="2924944"/>
            <a:ext cx="1665622" cy="1107996"/>
          </a:xfrm>
          <a:prstGeom prst="rect">
            <a:avLst/>
          </a:prstGeom>
          <a:noFill/>
        </p:spPr>
        <p:txBody>
          <a:bodyPr wrap="square" rtlCol="0">
            <a:spAutoFit/>
          </a:bodyPr>
          <a:lstStyle/>
          <a:p>
            <a:pPr algn="ctr"/>
            <a:r>
              <a:rPr lang="en-GB" sz="1100" b="1" i="1" dirty="0">
                <a:solidFill>
                  <a:schemeClr val="tx2"/>
                </a:solidFill>
              </a:rPr>
              <a:t>Doctor</a:t>
            </a:r>
          </a:p>
          <a:p>
            <a:pPr algn="ctr"/>
            <a:r>
              <a:rPr lang="en-GB" sz="1100" b="1" i="1" dirty="0">
                <a:solidFill>
                  <a:schemeClr val="tx2"/>
                </a:solidFill>
              </a:rPr>
              <a:t>Nurse</a:t>
            </a:r>
          </a:p>
          <a:p>
            <a:pPr algn="ctr"/>
            <a:r>
              <a:rPr lang="en-GB" sz="1100" b="1" i="1" dirty="0">
                <a:solidFill>
                  <a:schemeClr val="tx2"/>
                </a:solidFill>
              </a:rPr>
              <a:t>ANP/ACP</a:t>
            </a:r>
          </a:p>
          <a:p>
            <a:pPr algn="ctr"/>
            <a:r>
              <a:rPr lang="en-GB" sz="1100" b="1" i="1" dirty="0">
                <a:solidFill>
                  <a:schemeClr val="tx2"/>
                </a:solidFill>
              </a:rPr>
              <a:t>Therapist</a:t>
            </a:r>
          </a:p>
          <a:p>
            <a:pPr algn="ctr"/>
            <a:endParaRPr lang="en-GB" sz="1100" b="1" i="1" dirty="0">
              <a:solidFill>
                <a:schemeClr val="tx2"/>
              </a:solidFill>
            </a:endParaRPr>
          </a:p>
          <a:p>
            <a:pPr algn="ctr"/>
            <a:endParaRPr lang="en-GB" sz="1100" b="1" dirty="0">
              <a:solidFill>
                <a:schemeClr val="tx2"/>
              </a:solidFill>
            </a:endParaRPr>
          </a:p>
        </p:txBody>
      </p:sp>
      <p:sp>
        <p:nvSpPr>
          <p:cNvPr id="44" name="TextBox 43">
            <a:extLst>
              <a:ext uri="{FF2B5EF4-FFF2-40B4-BE49-F238E27FC236}">
                <a16:creationId xmlns:a16="http://schemas.microsoft.com/office/drawing/2014/main" id="{41470A16-2493-DABD-6EE7-4FA5740A102E}"/>
              </a:ext>
            </a:extLst>
          </p:cNvPr>
          <p:cNvSpPr txBox="1"/>
          <p:nvPr/>
        </p:nvSpPr>
        <p:spPr>
          <a:xfrm>
            <a:off x="2958896" y="3926616"/>
            <a:ext cx="1665622" cy="938719"/>
          </a:xfrm>
          <a:prstGeom prst="rect">
            <a:avLst/>
          </a:prstGeom>
          <a:noFill/>
        </p:spPr>
        <p:txBody>
          <a:bodyPr wrap="square" rtlCol="0">
            <a:spAutoFit/>
          </a:bodyPr>
          <a:lstStyle/>
          <a:p>
            <a:pPr algn="ctr"/>
            <a:r>
              <a:rPr lang="en-GB" sz="1100" b="1" i="1" dirty="0">
                <a:solidFill>
                  <a:srgbClr val="FFFF00"/>
                </a:solidFill>
              </a:rPr>
              <a:t>Primary Care</a:t>
            </a:r>
          </a:p>
          <a:p>
            <a:pPr algn="ctr"/>
            <a:r>
              <a:rPr lang="en-GB" sz="1100" b="1" i="1" dirty="0">
                <a:solidFill>
                  <a:srgbClr val="FFFF00"/>
                </a:solidFill>
              </a:rPr>
              <a:t>Ambulance</a:t>
            </a:r>
          </a:p>
          <a:p>
            <a:pPr algn="ctr"/>
            <a:r>
              <a:rPr lang="en-GB" sz="1100" b="1" i="1" dirty="0">
                <a:solidFill>
                  <a:srgbClr val="FFFF00"/>
                </a:solidFill>
              </a:rPr>
              <a:t>Community Nurse</a:t>
            </a:r>
          </a:p>
          <a:p>
            <a:pPr algn="ctr"/>
            <a:r>
              <a:rPr lang="en-GB" sz="1100" b="1" i="1" dirty="0">
                <a:solidFill>
                  <a:srgbClr val="FFFF00"/>
                </a:solidFill>
              </a:rPr>
              <a:t>Mental Health</a:t>
            </a:r>
          </a:p>
          <a:p>
            <a:pPr algn="ctr"/>
            <a:endParaRPr lang="en-GB" sz="1100" b="1" dirty="0">
              <a:solidFill>
                <a:schemeClr val="bg1">
                  <a:lumMod val="95000"/>
                </a:schemeClr>
              </a:solidFill>
            </a:endParaRPr>
          </a:p>
        </p:txBody>
      </p:sp>
      <p:sp>
        <p:nvSpPr>
          <p:cNvPr id="45" name="TextBox 44">
            <a:extLst>
              <a:ext uri="{FF2B5EF4-FFF2-40B4-BE49-F238E27FC236}">
                <a16:creationId xmlns:a16="http://schemas.microsoft.com/office/drawing/2014/main" id="{2F09BF62-3454-E768-2D34-A1EAC49152F9}"/>
              </a:ext>
            </a:extLst>
          </p:cNvPr>
          <p:cNvSpPr txBox="1"/>
          <p:nvPr/>
        </p:nvSpPr>
        <p:spPr>
          <a:xfrm>
            <a:off x="4708800" y="3729974"/>
            <a:ext cx="1891256" cy="1107996"/>
          </a:xfrm>
          <a:prstGeom prst="rect">
            <a:avLst/>
          </a:prstGeom>
          <a:noFill/>
        </p:spPr>
        <p:txBody>
          <a:bodyPr wrap="square" rtlCol="0">
            <a:spAutoFit/>
          </a:bodyPr>
          <a:lstStyle/>
          <a:p>
            <a:pPr algn="ctr"/>
            <a:r>
              <a:rPr lang="en-GB" sz="1100" b="1" i="1" dirty="0">
                <a:solidFill>
                  <a:srgbClr val="FFFF00"/>
                </a:solidFill>
              </a:rPr>
              <a:t>Crisis Response Team (MDT)</a:t>
            </a:r>
          </a:p>
          <a:p>
            <a:pPr algn="ctr"/>
            <a:r>
              <a:rPr lang="en-GB" sz="1100" b="1" i="1" dirty="0">
                <a:solidFill>
                  <a:srgbClr val="FFFF00"/>
                </a:solidFill>
              </a:rPr>
              <a:t>ANP</a:t>
            </a:r>
          </a:p>
          <a:p>
            <a:pPr algn="ctr"/>
            <a:r>
              <a:rPr lang="en-GB" sz="1100" b="1" i="1" dirty="0">
                <a:solidFill>
                  <a:srgbClr val="FFFF00"/>
                </a:solidFill>
              </a:rPr>
              <a:t>Nurse</a:t>
            </a:r>
          </a:p>
          <a:p>
            <a:pPr algn="ctr"/>
            <a:r>
              <a:rPr lang="en-GB" sz="1100" b="1" i="1" dirty="0">
                <a:solidFill>
                  <a:srgbClr val="FFFF00"/>
                </a:solidFill>
              </a:rPr>
              <a:t>Therapist</a:t>
            </a:r>
          </a:p>
          <a:p>
            <a:pPr algn="ctr"/>
            <a:r>
              <a:rPr lang="en-GB" sz="1100" b="1" i="1" dirty="0">
                <a:solidFill>
                  <a:srgbClr val="FFFF00"/>
                </a:solidFill>
              </a:rPr>
              <a:t>Social Worker</a:t>
            </a:r>
          </a:p>
          <a:p>
            <a:pPr algn="ctr"/>
            <a:r>
              <a:rPr lang="en-GB" sz="1100" b="1" i="1" dirty="0">
                <a:solidFill>
                  <a:srgbClr val="FFFF00"/>
                </a:solidFill>
              </a:rPr>
              <a:t>Support Worker</a:t>
            </a:r>
            <a:endParaRPr lang="en-GB" sz="1100" b="1" dirty="0">
              <a:solidFill>
                <a:schemeClr val="bg1">
                  <a:lumMod val="95000"/>
                </a:schemeClr>
              </a:solidFill>
            </a:endParaRPr>
          </a:p>
        </p:txBody>
      </p:sp>
      <p:sp>
        <p:nvSpPr>
          <p:cNvPr id="46" name="Rectangle 45">
            <a:extLst>
              <a:ext uri="{FF2B5EF4-FFF2-40B4-BE49-F238E27FC236}">
                <a16:creationId xmlns:a16="http://schemas.microsoft.com/office/drawing/2014/main" id="{452A9BBD-CA5E-2328-ADC3-7ED471F718CF}"/>
              </a:ext>
            </a:extLst>
          </p:cNvPr>
          <p:cNvSpPr/>
          <p:nvPr/>
        </p:nvSpPr>
        <p:spPr>
          <a:xfrm>
            <a:off x="1639973" y="5959527"/>
            <a:ext cx="1192878" cy="738664"/>
          </a:xfrm>
          <a:prstGeom prst="rect">
            <a:avLst/>
          </a:prstGeom>
          <a:solidFill>
            <a:schemeClr val="accent5">
              <a:lumMod val="50000"/>
            </a:schemeClr>
          </a:solidFill>
          <a:ln>
            <a:solidFill>
              <a:srgbClr val="FFFF00"/>
            </a:solidFill>
          </a:ln>
        </p:spPr>
        <p:txBody>
          <a:bodyPr wrap="square">
            <a:spAutoFit/>
          </a:bodyPr>
          <a:lstStyle/>
          <a:p>
            <a:pPr algn="ctr"/>
            <a:r>
              <a:rPr lang="en-GB" sz="1400" b="1" dirty="0">
                <a:solidFill>
                  <a:srgbClr val="FFFF00"/>
                </a:solidFill>
              </a:rPr>
              <a:t>What happens </a:t>
            </a:r>
          </a:p>
          <a:p>
            <a:pPr algn="ctr"/>
            <a:r>
              <a:rPr lang="en-GB" sz="1400" b="1" dirty="0">
                <a:solidFill>
                  <a:srgbClr val="FFFF00"/>
                </a:solidFill>
              </a:rPr>
              <a:t>now</a:t>
            </a:r>
          </a:p>
        </p:txBody>
      </p:sp>
      <p:cxnSp>
        <p:nvCxnSpPr>
          <p:cNvPr id="48" name="Straight Arrow Connector 47">
            <a:extLst>
              <a:ext uri="{FF2B5EF4-FFF2-40B4-BE49-F238E27FC236}">
                <a16:creationId xmlns:a16="http://schemas.microsoft.com/office/drawing/2014/main" id="{17040871-24D3-1086-43CD-C8754945DE20}"/>
              </a:ext>
            </a:extLst>
          </p:cNvPr>
          <p:cNvCxnSpPr>
            <a:cxnSpLocks/>
            <a:stCxn id="34" idx="3"/>
            <a:endCxn id="5" idx="2"/>
          </p:cNvCxnSpPr>
          <p:nvPr/>
        </p:nvCxnSpPr>
        <p:spPr>
          <a:xfrm>
            <a:off x="2798092" y="1259469"/>
            <a:ext cx="2155169" cy="1279"/>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1" name="Straight Arrow Connector 50">
            <a:extLst>
              <a:ext uri="{FF2B5EF4-FFF2-40B4-BE49-F238E27FC236}">
                <a16:creationId xmlns:a16="http://schemas.microsoft.com/office/drawing/2014/main" id="{83A2E6DC-C765-CAFA-C957-18DA5A2661A7}"/>
              </a:ext>
            </a:extLst>
          </p:cNvPr>
          <p:cNvCxnSpPr>
            <a:cxnSpLocks/>
          </p:cNvCxnSpPr>
          <p:nvPr/>
        </p:nvCxnSpPr>
        <p:spPr>
          <a:xfrm>
            <a:off x="2837860" y="6361551"/>
            <a:ext cx="2155169" cy="1279"/>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52" name="TextBox 51">
            <a:extLst>
              <a:ext uri="{FF2B5EF4-FFF2-40B4-BE49-F238E27FC236}">
                <a16:creationId xmlns:a16="http://schemas.microsoft.com/office/drawing/2014/main" id="{02D7BFB2-5610-17DE-FF5C-E82D4E1E2E8B}"/>
              </a:ext>
            </a:extLst>
          </p:cNvPr>
          <p:cNvSpPr txBox="1"/>
          <p:nvPr/>
        </p:nvSpPr>
        <p:spPr>
          <a:xfrm>
            <a:off x="6556390" y="3911963"/>
            <a:ext cx="1891256" cy="600164"/>
          </a:xfrm>
          <a:prstGeom prst="rect">
            <a:avLst/>
          </a:prstGeom>
          <a:noFill/>
        </p:spPr>
        <p:txBody>
          <a:bodyPr wrap="square" rtlCol="0">
            <a:spAutoFit/>
          </a:bodyPr>
          <a:lstStyle/>
          <a:p>
            <a:pPr algn="ctr"/>
            <a:r>
              <a:rPr lang="en-GB" sz="1100" b="1" i="1" dirty="0">
                <a:solidFill>
                  <a:srgbClr val="FFFF00"/>
                </a:solidFill>
              </a:rPr>
              <a:t>Co-Produced</a:t>
            </a:r>
          </a:p>
          <a:p>
            <a:pPr algn="ctr"/>
            <a:r>
              <a:rPr lang="en-GB" sz="1100" b="1" i="1" dirty="0">
                <a:solidFill>
                  <a:srgbClr val="FFFF00"/>
                </a:solidFill>
              </a:rPr>
              <a:t>Crisis Response Team (MDT)</a:t>
            </a:r>
          </a:p>
          <a:p>
            <a:pPr algn="ctr"/>
            <a:r>
              <a:rPr lang="en-GB" sz="1100" b="1" i="1" dirty="0">
                <a:solidFill>
                  <a:srgbClr val="FFFF00"/>
                </a:solidFill>
              </a:rPr>
              <a:t>Patient &amp; Carer</a:t>
            </a:r>
            <a:endParaRPr lang="en-GB" sz="1100" b="1" dirty="0">
              <a:solidFill>
                <a:schemeClr val="bg1">
                  <a:lumMod val="95000"/>
                </a:schemeClr>
              </a:solidFill>
            </a:endParaRPr>
          </a:p>
        </p:txBody>
      </p:sp>
      <p:sp>
        <p:nvSpPr>
          <p:cNvPr id="20" name="TextBox 19">
            <a:extLst>
              <a:ext uri="{FF2B5EF4-FFF2-40B4-BE49-F238E27FC236}">
                <a16:creationId xmlns:a16="http://schemas.microsoft.com/office/drawing/2014/main" id="{5139D731-2459-D14B-4054-C34BB1C88614}"/>
              </a:ext>
            </a:extLst>
          </p:cNvPr>
          <p:cNvSpPr txBox="1"/>
          <p:nvPr/>
        </p:nvSpPr>
        <p:spPr>
          <a:xfrm>
            <a:off x="8757402" y="4837971"/>
            <a:ext cx="1227031" cy="276999"/>
          </a:xfrm>
          <a:prstGeom prst="rect">
            <a:avLst/>
          </a:prstGeom>
          <a:noFill/>
          <a:ln>
            <a:solidFill>
              <a:srgbClr val="FFFF00"/>
            </a:solidFill>
          </a:ln>
        </p:spPr>
        <p:txBody>
          <a:bodyPr wrap="square" rtlCol="0">
            <a:spAutoFit/>
          </a:bodyPr>
          <a:lstStyle/>
          <a:p>
            <a:r>
              <a:rPr lang="en-GB" sz="1200" b="1" dirty="0">
                <a:solidFill>
                  <a:srgbClr val="FFFF00"/>
                </a:solidFill>
              </a:rPr>
              <a:t>Within 72 hours</a:t>
            </a:r>
          </a:p>
        </p:txBody>
      </p:sp>
      <p:cxnSp>
        <p:nvCxnSpPr>
          <p:cNvPr id="53" name="Straight Arrow Connector 52">
            <a:extLst>
              <a:ext uri="{FF2B5EF4-FFF2-40B4-BE49-F238E27FC236}">
                <a16:creationId xmlns:a16="http://schemas.microsoft.com/office/drawing/2014/main" id="{EEE5ABF5-268A-125C-9AA2-8A2C2A99A3D3}"/>
              </a:ext>
            </a:extLst>
          </p:cNvPr>
          <p:cNvCxnSpPr>
            <a:cxnSpLocks/>
            <a:stCxn id="31" idx="0"/>
          </p:cNvCxnSpPr>
          <p:nvPr/>
        </p:nvCxnSpPr>
        <p:spPr>
          <a:xfrm flipV="1">
            <a:off x="5661220" y="5663434"/>
            <a:ext cx="0" cy="385625"/>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8" name="Straight Arrow Connector 57">
            <a:extLst>
              <a:ext uri="{FF2B5EF4-FFF2-40B4-BE49-F238E27FC236}">
                <a16:creationId xmlns:a16="http://schemas.microsoft.com/office/drawing/2014/main" id="{99C3A5CC-D129-78EB-7E85-795E120FDBC3}"/>
              </a:ext>
            </a:extLst>
          </p:cNvPr>
          <p:cNvCxnSpPr>
            <a:cxnSpLocks/>
          </p:cNvCxnSpPr>
          <p:nvPr/>
        </p:nvCxnSpPr>
        <p:spPr>
          <a:xfrm flipV="1">
            <a:off x="7539530" y="5663433"/>
            <a:ext cx="0" cy="337492"/>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9" name="Straight Arrow Connector 58">
            <a:extLst>
              <a:ext uri="{FF2B5EF4-FFF2-40B4-BE49-F238E27FC236}">
                <a16:creationId xmlns:a16="http://schemas.microsoft.com/office/drawing/2014/main" id="{D721EBBF-BA87-AA72-00D8-3DCB70F5251F}"/>
              </a:ext>
            </a:extLst>
          </p:cNvPr>
          <p:cNvCxnSpPr>
            <a:cxnSpLocks/>
          </p:cNvCxnSpPr>
          <p:nvPr/>
        </p:nvCxnSpPr>
        <p:spPr>
          <a:xfrm flipV="1">
            <a:off x="9408368" y="5636518"/>
            <a:ext cx="0" cy="337492"/>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02132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EE6587-DB41-4428-0C88-E29B689A039C}"/>
              </a:ext>
            </a:extLst>
          </p:cNvPr>
          <p:cNvSpPr/>
          <p:nvPr/>
        </p:nvSpPr>
        <p:spPr>
          <a:xfrm>
            <a:off x="1524000" y="202976"/>
            <a:ext cx="9144000" cy="646331"/>
          </a:xfrm>
          <a:prstGeom prst="rect">
            <a:avLst/>
          </a:prstGeom>
          <a:solidFill>
            <a:schemeClr val="accent5">
              <a:lumMod val="20000"/>
              <a:lumOff val="80000"/>
            </a:schemeClr>
          </a:solid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en-US" sz="3600" b="1" dirty="0">
              <a:ln/>
              <a:solidFill>
                <a:srgbClr val="9BBB59"/>
              </a:solidFill>
              <a:latin typeface="Calibri"/>
            </a:endParaRPr>
          </a:p>
        </p:txBody>
      </p:sp>
      <p:sp>
        <p:nvSpPr>
          <p:cNvPr id="4" name="Rectangle 3">
            <a:extLst>
              <a:ext uri="{FF2B5EF4-FFF2-40B4-BE49-F238E27FC236}">
                <a16:creationId xmlns:a16="http://schemas.microsoft.com/office/drawing/2014/main" id="{77D485A1-37AA-D24D-696B-A554524F3BC7}"/>
              </a:ext>
            </a:extLst>
          </p:cNvPr>
          <p:cNvSpPr/>
          <p:nvPr/>
        </p:nvSpPr>
        <p:spPr>
          <a:xfrm>
            <a:off x="1574982" y="202976"/>
            <a:ext cx="6750631"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3600" b="1" dirty="0">
                <a:ln/>
                <a:solidFill>
                  <a:srgbClr val="9BBB59"/>
                </a:solidFill>
                <a:latin typeface="Calibri"/>
              </a:rPr>
              <a:t>Feedback from Patient and Carers</a:t>
            </a:r>
          </a:p>
        </p:txBody>
      </p:sp>
      <p:pic>
        <p:nvPicPr>
          <p:cNvPr id="5" name="Picture 2">
            <a:extLst>
              <a:ext uri="{FF2B5EF4-FFF2-40B4-BE49-F238E27FC236}">
                <a16:creationId xmlns:a16="http://schemas.microsoft.com/office/drawing/2014/main" id="{48DC88C3-1167-C969-D3D2-38DC9BF7B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5234" y="202976"/>
            <a:ext cx="1735684" cy="682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F6E24B61-EFBD-2B1F-10ED-37D4E92AACC8}"/>
              </a:ext>
            </a:extLst>
          </p:cNvPr>
          <p:cNvPicPr>
            <a:picLocks noChangeAspect="1"/>
          </p:cNvPicPr>
          <p:nvPr/>
        </p:nvPicPr>
        <p:blipFill>
          <a:blip r:embed="rId4"/>
          <a:stretch>
            <a:fillRect/>
          </a:stretch>
        </p:blipFill>
        <p:spPr>
          <a:xfrm>
            <a:off x="2067006" y="2057916"/>
            <a:ext cx="2397768" cy="1709977"/>
          </a:xfrm>
          <a:prstGeom prst="rect">
            <a:avLst/>
          </a:prstGeom>
        </p:spPr>
      </p:pic>
      <p:pic>
        <p:nvPicPr>
          <p:cNvPr id="13" name="Picture 12">
            <a:extLst>
              <a:ext uri="{FF2B5EF4-FFF2-40B4-BE49-F238E27FC236}">
                <a16:creationId xmlns:a16="http://schemas.microsoft.com/office/drawing/2014/main" id="{F119CA79-2724-5870-D44B-4A6A3E302962}"/>
              </a:ext>
            </a:extLst>
          </p:cNvPr>
          <p:cNvPicPr>
            <a:picLocks noChangeAspect="1"/>
          </p:cNvPicPr>
          <p:nvPr/>
        </p:nvPicPr>
        <p:blipFill>
          <a:blip r:embed="rId5"/>
          <a:stretch>
            <a:fillRect/>
          </a:stretch>
        </p:blipFill>
        <p:spPr>
          <a:xfrm>
            <a:off x="5015880" y="2060849"/>
            <a:ext cx="2397768" cy="1709977"/>
          </a:xfrm>
          <a:prstGeom prst="rect">
            <a:avLst/>
          </a:prstGeom>
        </p:spPr>
      </p:pic>
      <p:pic>
        <p:nvPicPr>
          <p:cNvPr id="21" name="Picture 20">
            <a:extLst>
              <a:ext uri="{FF2B5EF4-FFF2-40B4-BE49-F238E27FC236}">
                <a16:creationId xmlns:a16="http://schemas.microsoft.com/office/drawing/2014/main" id="{490423CA-15F5-B29F-DC75-7E3A11C67CD8}"/>
              </a:ext>
            </a:extLst>
          </p:cNvPr>
          <p:cNvPicPr>
            <a:picLocks noChangeAspect="1"/>
          </p:cNvPicPr>
          <p:nvPr/>
        </p:nvPicPr>
        <p:blipFill>
          <a:blip r:embed="rId6"/>
          <a:stretch>
            <a:fillRect/>
          </a:stretch>
        </p:blipFill>
        <p:spPr>
          <a:xfrm>
            <a:off x="7904666" y="5107187"/>
            <a:ext cx="2397769" cy="1691705"/>
          </a:xfrm>
          <a:prstGeom prst="rect">
            <a:avLst/>
          </a:prstGeom>
        </p:spPr>
      </p:pic>
      <p:sp>
        <p:nvSpPr>
          <p:cNvPr id="23" name="Rectangle: Rounded Corners 22">
            <a:extLst>
              <a:ext uri="{FF2B5EF4-FFF2-40B4-BE49-F238E27FC236}">
                <a16:creationId xmlns:a16="http://schemas.microsoft.com/office/drawing/2014/main" id="{BF502D67-939F-97A5-FD48-19522D5DE310}"/>
              </a:ext>
            </a:extLst>
          </p:cNvPr>
          <p:cNvSpPr/>
          <p:nvPr/>
        </p:nvSpPr>
        <p:spPr>
          <a:xfrm>
            <a:off x="1366887" y="1535645"/>
            <a:ext cx="3097887" cy="520391"/>
          </a:xfrm>
          <a:prstGeom prst="roundRect">
            <a:avLst/>
          </a:prstGeom>
          <a:solidFill>
            <a:schemeClr val="accent5">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FF00"/>
                </a:solidFill>
              </a:rPr>
              <a:t>60% of patients were sad before the CRT came to assess them </a:t>
            </a:r>
          </a:p>
        </p:txBody>
      </p:sp>
      <p:sp>
        <p:nvSpPr>
          <p:cNvPr id="24" name="Rectangle: Rounded Corners 23">
            <a:extLst>
              <a:ext uri="{FF2B5EF4-FFF2-40B4-BE49-F238E27FC236}">
                <a16:creationId xmlns:a16="http://schemas.microsoft.com/office/drawing/2014/main" id="{55EA146E-97AF-1D95-4FA5-E35F6ACE3D77}"/>
              </a:ext>
            </a:extLst>
          </p:cNvPr>
          <p:cNvSpPr/>
          <p:nvPr/>
        </p:nvSpPr>
        <p:spPr>
          <a:xfrm>
            <a:off x="4911021" y="1526459"/>
            <a:ext cx="2740152" cy="520391"/>
          </a:xfrm>
          <a:prstGeom prst="roundRect">
            <a:avLst/>
          </a:prstGeom>
          <a:solidFill>
            <a:schemeClr val="accent5">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FF00"/>
                </a:solidFill>
              </a:rPr>
              <a:t>83% of patients were happy when with a plan to keep them at home  </a:t>
            </a:r>
          </a:p>
        </p:txBody>
      </p:sp>
      <p:sp>
        <p:nvSpPr>
          <p:cNvPr id="25" name="Rectangle: Rounded Corners 24">
            <a:extLst>
              <a:ext uri="{FF2B5EF4-FFF2-40B4-BE49-F238E27FC236}">
                <a16:creationId xmlns:a16="http://schemas.microsoft.com/office/drawing/2014/main" id="{0A772C1F-E179-0D1B-22BC-C07BBC02673B}"/>
              </a:ext>
            </a:extLst>
          </p:cNvPr>
          <p:cNvSpPr/>
          <p:nvPr/>
        </p:nvSpPr>
        <p:spPr>
          <a:xfrm>
            <a:off x="7888697" y="1547836"/>
            <a:ext cx="2631615" cy="520391"/>
          </a:xfrm>
          <a:prstGeom prst="roundRect">
            <a:avLst/>
          </a:prstGeom>
          <a:solidFill>
            <a:schemeClr val="accent5">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FF00"/>
                </a:solidFill>
              </a:rPr>
              <a:t>100% of patients were happy with Communication</a:t>
            </a:r>
          </a:p>
        </p:txBody>
      </p:sp>
      <p:pic>
        <p:nvPicPr>
          <p:cNvPr id="29" name="Picture 28">
            <a:extLst>
              <a:ext uri="{FF2B5EF4-FFF2-40B4-BE49-F238E27FC236}">
                <a16:creationId xmlns:a16="http://schemas.microsoft.com/office/drawing/2014/main" id="{96BDCD6D-861A-30BB-2E2E-343421445F04}"/>
              </a:ext>
            </a:extLst>
          </p:cNvPr>
          <p:cNvPicPr>
            <a:picLocks noChangeAspect="1"/>
          </p:cNvPicPr>
          <p:nvPr/>
        </p:nvPicPr>
        <p:blipFill>
          <a:blip r:embed="rId7"/>
          <a:stretch>
            <a:fillRect/>
          </a:stretch>
        </p:blipFill>
        <p:spPr>
          <a:xfrm>
            <a:off x="7888697" y="2079064"/>
            <a:ext cx="2397769" cy="1709977"/>
          </a:xfrm>
          <a:prstGeom prst="rect">
            <a:avLst/>
          </a:prstGeom>
        </p:spPr>
      </p:pic>
      <p:pic>
        <p:nvPicPr>
          <p:cNvPr id="31" name="Picture 30">
            <a:extLst>
              <a:ext uri="{FF2B5EF4-FFF2-40B4-BE49-F238E27FC236}">
                <a16:creationId xmlns:a16="http://schemas.microsoft.com/office/drawing/2014/main" id="{D546668E-1FAD-6F32-739A-5D6DCCBA48C8}"/>
              </a:ext>
            </a:extLst>
          </p:cNvPr>
          <p:cNvPicPr>
            <a:picLocks noChangeAspect="1"/>
          </p:cNvPicPr>
          <p:nvPr/>
        </p:nvPicPr>
        <p:blipFill>
          <a:blip r:embed="rId8"/>
          <a:stretch>
            <a:fillRect/>
          </a:stretch>
        </p:blipFill>
        <p:spPr>
          <a:xfrm>
            <a:off x="1998322" y="5110892"/>
            <a:ext cx="2491006" cy="1630477"/>
          </a:xfrm>
          <a:prstGeom prst="rect">
            <a:avLst/>
          </a:prstGeom>
        </p:spPr>
      </p:pic>
      <p:sp>
        <p:nvSpPr>
          <p:cNvPr id="32" name="Rectangle: Rounded Corners 31">
            <a:extLst>
              <a:ext uri="{FF2B5EF4-FFF2-40B4-BE49-F238E27FC236}">
                <a16:creationId xmlns:a16="http://schemas.microsoft.com/office/drawing/2014/main" id="{FFBDC332-71AA-879A-3D77-A0E8F39E3B00}"/>
              </a:ext>
            </a:extLst>
          </p:cNvPr>
          <p:cNvSpPr/>
          <p:nvPr/>
        </p:nvSpPr>
        <p:spPr>
          <a:xfrm>
            <a:off x="1889566" y="4494727"/>
            <a:ext cx="2599764" cy="616165"/>
          </a:xfrm>
          <a:prstGeom prst="roundRect">
            <a:avLst/>
          </a:prstGeom>
          <a:solidFill>
            <a:schemeClr val="accent5">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FF00"/>
                </a:solidFill>
              </a:rPr>
              <a:t>90% of patients were happy their dignity and respect was well managed by the team</a:t>
            </a:r>
          </a:p>
        </p:txBody>
      </p:sp>
      <p:sp>
        <p:nvSpPr>
          <p:cNvPr id="33" name="Rectangle: Rounded Corners 32">
            <a:extLst>
              <a:ext uri="{FF2B5EF4-FFF2-40B4-BE49-F238E27FC236}">
                <a16:creationId xmlns:a16="http://schemas.microsoft.com/office/drawing/2014/main" id="{D9097B54-49C2-CA6A-B46E-50BB9188F5E2}"/>
              </a:ext>
            </a:extLst>
          </p:cNvPr>
          <p:cNvSpPr/>
          <p:nvPr/>
        </p:nvSpPr>
        <p:spPr>
          <a:xfrm>
            <a:off x="320511" y="920575"/>
            <a:ext cx="11566689" cy="520391"/>
          </a:xfrm>
          <a:prstGeom prst="roundRect">
            <a:avLst/>
          </a:prstGeom>
          <a:solidFill>
            <a:schemeClr val="accent5">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rgbClr val="FFFF00"/>
                </a:solidFill>
              </a:rPr>
              <a:t>The experience of patients and their loved ones is at the heart of what we do</a:t>
            </a:r>
          </a:p>
        </p:txBody>
      </p:sp>
      <p:sp>
        <p:nvSpPr>
          <p:cNvPr id="34" name="Rectangle: Rounded Corners 33">
            <a:extLst>
              <a:ext uri="{FF2B5EF4-FFF2-40B4-BE49-F238E27FC236}">
                <a16:creationId xmlns:a16="http://schemas.microsoft.com/office/drawing/2014/main" id="{EC7DC857-317F-4CC8-1D6D-E3792D1EFD77}"/>
              </a:ext>
            </a:extLst>
          </p:cNvPr>
          <p:cNvSpPr/>
          <p:nvPr/>
        </p:nvSpPr>
        <p:spPr>
          <a:xfrm>
            <a:off x="4943427" y="4494726"/>
            <a:ext cx="2468941" cy="616165"/>
          </a:xfrm>
          <a:prstGeom prst="roundRect">
            <a:avLst/>
          </a:prstGeom>
          <a:solidFill>
            <a:schemeClr val="accent5">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FF00"/>
                </a:solidFill>
              </a:rPr>
              <a:t>100% of patients said the support avoided hospital</a:t>
            </a:r>
          </a:p>
        </p:txBody>
      </p:sp>
      <p:sp>
        <p:nvSpPr>
          <p:cNvPr id="35" name="Rectangle: Rounded Corners 34">
            <a:extLst>
              <a:ext uri="{FF2B5EF4-FFF2-40B4-BE49-F238E27FC236}">
                <a16:creationId xmlns:a16="http://schemas.microsoft.com/office/drawing/2014/main" id="{C02B24E5-D5B8-361C-1294-0695323A5986}"/>
              </a:ext>
            </a:extLst>
          </p:cNvPr>
          <p:cNvSpPr/>
          <p:nvPr/>
        </p:nvSpPr>
        <p:spPr>
          <a:xfrm>
            <a:off x="7904666" y="4426800"/>
            <a:ext cx="2836588" cy="646559"/>
          </a:xfrm>
          <a:prstGeom prst="roundRect">
            <a:avLst/>
          </a:prstGeom>
          <a:solidFill>
            <a:schemeClr val="accent5">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FF00"/>
                </a:solidFill>
              </a:rPr>
              <a:t>All patients felt positive emotions about avoiding a hospital admission</a:t>
            </a:r>
          </a:p>
        </p:txBody>
      </p:sp>
      <p:pic>
        <p:nvPicPr>
          <p:cNvPr id="37" name="Picture 36">
            <a:extLst>
              <a:ext uri="{FF2B5EF4-FFF2-40B4-BE49-F238E27FC236}">
                <a16:creationId xmlns:a16="http://schemas.microsoft.com/office/drawing/2014/main" id="{0518B3C3-CF0D-AB04-176D-CC43361722C3}"/>
              </a:ext>
            </a:extLst>
          </p:cNvPr>
          <p:cNvPicPr>
            <a:picLocks noChangeAspect="1"/>
          </p:cNvPicPr>
          <p:nvPr/>
        </p:nvPicPr>
        <p:blipFill>
          <a:blip r:embed="rId9"/>
          <a:stretch>
            <a:fillRect/>
          </a:stretch>
        </p:blipFill>
        <p:spPr>
          <a:xfrm>
            <a:off x="5015880" y="5138888"/>
            <a:ext cx="2340160" cy="1674489"/>
          </a:xfrm>
          <a:prstGeom prst="rect">
            <a:avLst/>
          </a:prstGeom>
        </p:spPr>
      </p:pic>
      <p:sp>
        <p:nvSpPr>
          <p:cNvPr id="38" name="Rectangle: Rounded Corners 37">
            <a:extLst>
              <a:ext uri="{FF2B5EF4-FFF2-40B4-BE49-F238E27FC236}">
                <a16:creationId xmlns:a16="http://schemas.microsoft.com/office/drawing/2014/main" id="{7BA629AF-AB0D-2652-F473-713AB50F7CF3}"/>
              </a:ext>
            </a:extLst>
          </p:cNvPr>
          <p:cNvSpPr/>
          <p:nvPr/>
        </p:nvSpPr>
        <p:spPr>
          <a:xfrm>
            <a:off x="320511" y="3872581"/>
            <a:ext cx="11566689" cy="520391"/>
          </a:xfrm>
          <a:prstGeom prst="roundRect">
            <a:avLst/>
          </a:prstGeom>
          <a:solidFill>
            <a:schemeClr val="accent5">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rgbClr val="FFFF00"/>
                </a:solidFill>
              </a:rPr>
              <a:t>Patient Experience Questionnaires were co-designed with Patients and Carers</a:t>
            </a:r>
          </a:p>
        </p:txBody>
      </p:sp>
    </p:spTree>
    <p:extLst>
      <p:ext uri="{BB962C8B-B14F-4D97-AF65-F5344CB8AC3E}">
        <p14:creationId xmlns:p14="http://schemas.microsoft.com/office/powerpoint/2010/main" val="147514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EE6587-DB41-4428-0C88-E29B689A039C}"/>
              </a:ext>
            </a:extLst>
          </p:cNvPr>
          <p:cNvSpPr/>
          <p:nvPr/>
        </p:nvSpPr>
        <p:spPr>
          <a:xfrm>
            <a:off x="1524000" y="202976"/>
            <a:ext cx="9144000" cy="646331"/>
          </a:xfrm>
          <a:prstGeom prst="rect">
            <a:avLst/>
          </a:prstGeom>
          <a:solidFill>
            <a:schemeClr val="accent5">
              <a:lumMod val="20000"/>
              <a:lumOff val="80000"/>
            </a:schemeClr>
          </a:solid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en-US" sz="3600" b="1" dirty="0">
              <a:ln/>
              <a:solidFill>
                <a:srgbClr val="9BBB59"/>
              </a:solidFill>
              <a:latin typeface="Calibri"/>
            </a:endParaRPr>
          </a:p>
        </p:txBody>
      </p:sp>
      <p:sp>
        <p:nvSpPr>
          <p:cNvPr id="4" name="Rectangle 3">
            <a:extLst>
              <a:ext uri="{FF2B5EF4-FFF2-40B4-BE49-F238E27FC236}">
                <a16:creationId xmlns:a16="http://schemas.microsoft.com/office/drawing/2014/main" id="{77D485A1-37AA-D24D-696B-A554524F3BC7}"/>
              </a:ext>
            </a:extLst>
          </p:cNvPr>
          <p:cNvSpPr/>
          <p:nvPr/>
        </p:nvSpPr>
        <p:spPr>
          <a:xfrm>
            <a:off x="1524000" y="213661"/>
            <a:ext cx="6938246"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3600" b="1" dirty="0">
                <a:ln/>
                <a:solidFill>
                  <a:srgbClr val="9BBB59"/>
                </a:solidFill>
                <a:latin typeface="Calibri"/>
              </a:rPr>
              <a:t>Feedback from Staff Using Pathway</a:t>
            </a:r>
          </a:p>
        </p:txBody>
      </p:sp>
      <p:pic>
        <p:nvPicPr>
          <p:cNvPr id="8" name="Picture 7">
            <a:extLst>
              <a:ext uri="{FF2B5EF4-FFF2-40B4-BE49-F238E27FC236}">
                <a16:creationId xmlns:a16="http://schemas.microsoft.com/office/drawing/2014/main" id="{208B3B28-47FD-B726-CCF8-2D53FF797AC7}"/>
              </a:ext>
            </a:extLst>
          </p:cNvPr>
          <p:cNvPicPr>
            <a:picLocks noChangeAspect="1"/>
          </p:cNvPicPr>
          <p:nvPr/>
        </p:nvPicPr>
        <p:blipFill>
          <a:blip r:embed="rId3"/>
          <a:stretch>
            <a:fillRect/>
          </a:stretch>
        </p:blipFill>
        <p:spPr>
          <a:xfrm>
            <a:off x="4885664" y="2030350"/>
            <a:ext cx="2434472" cy="1508413"/>
          </a:xfrm>
          <a:prstGeom prst="rect">
            <a:avLst/>
          </a:prstGeom>
        </p:spPr>
      </p:pic>
      <p:pic>
        <p:nvPicPr>
          <p:cNvPr id="13" name="Picture 12">
            <a:extLst>
              <a:ext uri="{FF2B5EF4-FFF2-40B4-BE49-F238E27FC236}">
                <a16:creationId xmlns:a16="http://schemas.microsoft.com/office/drawing/2014/main" id="{4D86C9F1-9DF9-40DC-F33C-27F714854566}"/>
              </a:ext>
            </a:extLst>
          </p:cNvPr>
          <p:cNvPicPr>
            <a:picLocks noChangeAspect="1"/>
          </p:cNvPicPr>
          <p:nvPr/>
        </p:nvPicPr>
        <p:blipFill>
          <a:blip r:embed="rId4"/>
          <a:stretch>
            <a:fillRect/>
          </a:stretch>
        </p:blipFill>
        <p:spPr>
          <a:xfrm>
            <a:off x="1847521" y="4997789"/>
            <a:ext cx="2327378" cy="1657236"/>
          </a:xfrm>
          <a:prstGeom prst="rect">
            <a:avLst/>
          </a:prstGeom>
        </p:spPr>
      </p:pic>
      <p:sp>
        <p:nvSpPr>
          <p:cNvPr id="14" name="Rectangle: Rounded Corners 13">
            <a:extLst>
              <a:ext uri="{FF2B5EF4-FFF2-40B4-BE49-F238E27FC236}">
                <a16:creationId xmlns:a16="http://schemas.microsoft.com/office/drawing/2014/main" id="{05717126-3073-DA08-7CF8-FCB9A929016E}"/>
              </a:ext>
            </a:extLst>
          </p:cNvPr>
          <p:cNvSpPr/>
          <p:nvPr/>
        </p:nvSpPr>
        <p:spPr>
          <a:xfrm>
            <a:off x="1811525" y="4196258"/>
            <a:ext cx="2363375" cy="789100"/>
          </a:xfrm>
          <a:prstGeom prst="roundRect">
            <a:avLst/>
          </a:prstGeom>
          <a:solidFill>
            <a:schemeClr val="accent5">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FF00"/>
                </a:solidFill>
              </a:rPr>
              <a:t>100% of referrers said that the pathway prevented a hospital admission</a:t>
            </a:r>
          </a:p>
        </p:txBody>
      </p:sp>
      <p:pic>
        <p:nvPicPr>
          <p:cNvPr id="16" name="Picture 15">
            <a:extLst>
              <a:ext uri="{FF2B5EF4-FFF2-40B4-BE49-F238E27FC236}">
                <a16:creationId xmlns:a16="http://schemas.microsoft.com/office/drawing/2014/main" id="{11E39778-9A73-F393-5052-5DA94C8B697C}"/>
              </a:ext>
            </a:extLst>
          </p:cNvPr>
          <p:cNvPicPr>
            <a:picLocks noChangeAspect="1"/>
          </p:cNvPicPr>
          <p:nvPr/>
        </p:nvPicPr>
        <p:blipFill>
          <a:blip r:embed="rId5"/>
          <a:stretch>
            <a:fillRect/>
          </a:stretch>
        </p:blipFill>
        <p:spPr>
          <a:xfrm>
            <a:off x="4979878" y="4986598"/>
            <a:ext cx="2232245" cy="1727583"/>
          </a:xfrm>
          <a:prstGeom prst="rect">
            <a:avLst/>
          </a:prstGeom>
        </p:spPr>
      </p:pic>
      <p:sp>
        <p:nvSpPr>
          <p:cNvPr id="17" name="Rectangle: Rounded Corners 16">
            <a:extLst>
              <a:ext uri="{FF2B5EF4-FFF2-40B4-BE49-F238E27FC236}">
                <a16:creationId xmlns:a16="http://schemas.microsoft.com/office/drawing/2014/main" id="{247BE97E-5613-41F9-65C6-740BDE7D7F33}"/>
              </a:ext>
            </a:extLst>
          </p:cNvPr>
          <p:cNvSpPr/>
          <p:nvPr/>
        </p:nvSpPr>
        <p:spPr>
          <a:xfrm>
            <a:off x="1847522" y="1187778"/>
            <a:ext cx="2526515" cy="952336"/>
          </a:xfrm>
          <a:prstGeom prst="roundRect">
            <a:avLst/>
          </a:prstGeom>
          <a:solidFill>
            <a:schemeClr val="accent5">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FF00"/>
                </a:solidFill>
              </a:rPr>
              <a:t>100% of staff said that the pathway is clear to use</a:t>
            </a:r>
          </a:p>
        </p:txBody>
      </p:sp>
      <p:pic>
        <p:nvPicPr>
          <p:cNvPr id="19" name="Picture 18">
            <a:extLst>
              <a:ext uri="{FF2B5EF4-FFF2-40B4-BE49-F238E27FC236}">
                <a16:creationId xmlns:a16="http://schemas.microsoft.com/office/drawing/2014/main" id="{33EA22AA-75EE-55F1-487E-D081B6374C18}"/>
              </a:ext>
            </a:extLst>
          </p:cNvPr>
          <p:cNvPicPr>
            <a:picLocks noChangeAspect="1"/>
          </p:cNvPicPr>
          <p:nvPr/>
        </p:nvPicPr>
        <p:blipFill>
          <a:blip r:embed="rId6"/>
          <a:stretch>
            <a:fillRect/>
          </a:stretch>
        </p:blipFill>
        <p:spPr>
          <a:xfrm>
            <a:off x="1847522" y="2140112"/>
            <a:ext cx="2327376" cy="1398651"/>
          </a:xfrm>
          <a:prstGeom prst="rect">
            <a:avLst/>
          </a:prstGeom>
        </p:spPr>
      </p:pic>
      <p:sp>
        <p:nvSpPr>
          <p:cNvPr id="20" name="Rectangle: Rounded Corners 19">
            <a:extLst>
              <a:ext uri="{FF2B5EF4-FFF2-40B4-BE49-F238E27FC236}">
                <a16:creationId xmlns:a16="http://schemas.microsoft.com/office/drawing/2014/main" id="{D2CC1BCB-B950-0E36-515B-C3979080F3F0}"/>
              </a:ext>
            </a:extLst>
          </p:cNvPr>
          <p:cNvSpPr/>
          <p:nvPr/>
        </p:nvSpPr>
        <p:spPr>
          <a:xfrm>
            <a:off x="4846711" y="1187779"/>
            <a:ext cx="5589018" cy="828684"/>
          </a:xfrm>
          <a:prstGeom prst="roundRect">
            <a:avLst/>
          </a:prstGeom>
          <a:solidFill>
            <a:schemeClr val="accent5">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FF00"/>
                </a:solidFill>
              </a:rPr>
              <a:t>100&amp; of staff using said using the pathway increased their confidence in manging patients with delirium in their own homes significantly</a:t>
            </a:r>
          </a:p>
        </p:txBody>
      </p:sp>
      <p:pic>
        <p:nvPicPr>
          <p:cNvPr id="22" name="Picture 21">
            <a:extLst>
              <a:ext uri="{FF2B5EF4-FFF2-40B4-BE49-F238E27FC236}">
                <a16:creationId xmlns:a16="http://schemas.microsoft.com/office/drawing/2014/main" id="{4BD754C5-7332-FFC4-053A-21F1AFC5680E}"/>
              </a:ext>
            </a:extLst>
          </p:cNvPr>
          <p:cNvPicPr>
            <a:picLocks noChangeAspect="1"/>
          </p:cNvPicPr>
          <p:nvPr/>
        </p:nvPicPr>
        <p:blipFill>
          <a:blip r:embed="rId7"/>
          <a:stretch>
            <a:fillRect/>
          </a:stretch>
        </p:blipFill>
        <p:spPr>
          <a:xfrm>
            <a:off x="7954402" y="2030350"/>
            <a:ext cx="2434472" cy="1508413"/>
          </a:xfrm>
          <a:prstGeom prst="rect">
            <a:avLst/>
          </a:prstGeom>
        </p:spPr>
      </p:pic>
      <p:sp>
        <p:nvSpPr>
          <p:cNvPr id="23" name="Rectangle: Rounded Corners 22">
            <a:extLst>
              <a:ext uri="{FF2B5EF4-FFF2-40B4-BE49-F238E27FC236}">
                <a16:creationId xmlns:a16="http://schemas.microsoft.com/office/drawing/2014/main" id="{45EF834A-D4DD-E80B-2490-BF8B0A1DF319}"/>
              </a:ext>
            </a:extLst>
          </p:cNvPr>
          <p:cNvSpPr/>
          <p:nvPr/>
        </p:nvSpPr>
        <p:spPr>
          <a:xfrm>
            <a:off x="4943873" y="4196258"/>
            <a:ext cx="2376263" cy="789100"/>
          </a:xfrm>
          <a:prstGeom prst="roundRect">
            <a:avLst/>
          </a:prstGeom>
          <a:solidFill>
            <a:schemeClr val="accent5">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FF00"/>
                </a:solidFill>
              </a:rPr>
              <a:t>100% of staff said that the pathway  supports keeping patients safely at home</a:t>
            </a:r>
          </a:p>
        </p:txBody>
      </p:sp>
      <p:pic>
        <p:nvPicPr>
          <p:cNvPr id="25" name="Picture 24">
            <a:extLst>
              <a:ext uri="{FF2B5EF4-FFF2-40B4-BE49-F238E27FC236}">
                <a16:creationId xmlns:a16="http://schemas.microsoft.com/office/drawing/2014/main" id="{A6E2EBA5-2FD5-B79F-3DB8-F56E600BF179}"/>
              </a:ext>
            </a:extLst>
          </p:cNvPr>
          <p:cNvPicPr>
            <a:picLocks noChangeAspect="1"/>
          </p:cNvPicPr>
          <p:nvPr/>
        </p:nvPicPr>
        <p:blipFill>
          <a:blip r:embed="rId8"/>
          <a:stretch>
            <a:fillRect/>
          </a:stretch>
        </p:blipFill>
        <p:spPr>
          <a:xfrm>
            <a:off x="8112233" y="4971890"/>
            <a:ext cx="2232247" cy="1742290"/>
          </a:xfrm>
          <a:prstGeom prst="rect">
            <a:avLst/>
          </a:prstGeom>
        </p:spPr>
      </p:pic>
      <p:sp>
        <p:nvSpPr>
          <p:cNvPr id="28" name="Rectangle: Rounded Corners 27">
            <a:extLst>
              <a:ext uri="{FF2B5EF4-FFF2-40B4-BE49-F238E27FC236}">
                <a16:creationId xmlns:a16="http://schemas.microsoft.com/office/drawing/2014/main" id="{F87843D1-B207-E52C-5A88-72CD0DE287E7}"/>
              </a:ext>
            </a:extLst>
          </p:cNvPr>
          <p:cNvSpPr/>
          <p:nvPr/>
        </p:nvSpPr>
        <p:spPr>
          <a:xfrm>
            <a:off x="8112233" y="3905558"/>
            <a:ext cx="2434472" cy="1125351"/>
          </a:xfrm>
          <a:prstGeom prst="roundRect">
            <a:avLst/>
          </a:prstGeom>
          <a:solidFill>
            <a:schemeClr val="accent5">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FF00"/>
                </a:solidFill>
              </a:rPr>
              <a:t>100% of staff said preventing hospital admission is the best outcome for patients with delirium and their carers</a:t>
            </a:r>
          </a:p>
        </p:txBody>
      </p:sp>
      <p:sp>
        <p:nvSpPr>
          <p:cNvPr id="29" name="TextBox 28">
            <a:extLst>
              <a:ext uri="{FF2B5EF4-FFF2-40B4-BE49-F238E27FC236}">
                <a16:creationId xmlns:a16="http://schemas.microsoft.com/office/drawing/2014/main" id="{410DC7BF-0009-9ACC-5640-A81411AF30AC}"/>
              </a:ext>
            </a:extLst>
          </p:cNvPr>
          <p:cNvSpPr txBox="1"/>
          <p:nvPr/>
        </p:nvSpPr>
        <p:spPr>
          <a:xfrm>
            <a:off x="4885664" y="3538763"/>
            <a:ext cx="2434472" cy="307777"/>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algn="ctr"/>
            <a:r>
              <a:rPr lang="en-GB" sz="1400" b="1" dirty="0">
                <a:solidFill>
                  <a:schemeClr val="accent5">
                    <a:lumMod val="75000"/>
                  </a:schemeClr>
                </a:solidFill>
              </a:rPr>
              <a:t>Confidence before pathway</a:t>
            </a:r>
          </a:p>
        </p:txBody>
      </p:sp>
      <p:sp>
        <p:nvSpPr>
          <p:cNvPr id="30" name="TextBox 29">
            <a:extLst>
              <a:ext uri="{FF2B5EF4-FFF2-40B4-BE49-F238E27FC236}">
                <a16:creationId xmlns:a16="http://schemas.microsoft.com/office/drawing/2014/main" id="{DBF7C795-0B25-DFF7-F57B-BE5C396AB4B5}"/>
              </a:ext>
            </a:extLst>
          </p:cNvPr>
          <p:cNvSpPr txBox="1"/>
          <p:nvPr/>
        </p:nvSpPr>
        <p:spPr>
          <a:xfrm>
            <a:off x="7954402" y="3526698"/>
            <a:ext cx="2434472" cy="307777"/>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algn="ctr"/>
            <a:r>
              <a:rPr lang="en-GB" sz="1400" b="1" dirty="0">
                <a:solidFill>
                  <a:schemeClr val="accent5">
                    <a:lumMod val="75000"/>
                  </a:schemeClr>
                </a:solidFill>
              </a:rPr>
              <a:t>Confidence with pathway</a:t>
            </a:r>
          </a:p>
        </p:txBody>
      </p:sp>
      <p:sp>
        <p:nvSpPr>
          <p:cNvPr id="31" name="Arrow: Right 30">
            <a:extLst>
              <a:ext uri="{FF2B5EF4-FFF2-40B4-BE49-F238E27FC236}">
                <a16:creationId xmlns:a16="http://schemas.microsoft.com/office/drawing/2014/main" id="{DE732937-343F-453D-C71F-6DDF7BE51D02}"/>
              </a:ext>
            </a:extLst>
          </p:cNvPr>
          <p:cNvSpPr/>
          <p:nvPr/>
        </p:nvSpPr>
        <p:spPr>
          <a:xfrm>
            <a:off x="7361137" y="3515109"/>
            <a:ext cx="560166" cy="307777"/>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32" name="Picture 2">
            <a:extLst>
              <a:ext uri="{FF2B5EF4-FFF2-40B4-BE49-F238E27FC236}">
                <a16:creationId xmlns:a16="http://schemas.microsoft.com/office/drawing/2014/main" id="{07D7B7E6-9B4D-BD42-14B5-A1794A2657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48328" y="202976"/>
            <a:ext cx="1612590"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782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EE6587-DB41-4428-0C88-E29B689A039C}"/>
              </a:ext>
            </a:extLst>
          </p:cNvPr>
          <p:cNvSpPr/>
          <p:nvPr/>
        </p:nvSpPr>
        <p:spPr>
          <a:xfrm>
            <a:off x="1524000" y="202975"/>
            <a:ext cx="9144000" cy="707886"/>
          </a:xfrm>
          <a:prstGeom prst="rect">
            <a:avLst/>
          </a:prstGeom>
          <a:solidFill>
            <a:schemeClr val="accent5">
              <a:lumMod val="20000"/>
              <a:lumOff val="80000"/>
            </a:schemeClr>
          </a:solid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en-US" sz="4000" b="1" dirty="0">
              <a:ln/>
              <a:solidFill>
                <a:srgbClr val="9BBB59"/>
              </a:solidFill>
              <a:latin typeface="Calibri"/>
            </a:endParaRPr>
          </a:p>
        </p:txBody>
      </p:sp>
      <p:sp>
        <p:nvSpPr>
          <p:cNvPr id="4" name="Rectangle 3">
            <a:extLst>
              <a:ext uri="{FF2B5EF4-FFF2-40B4-BE49-F238E27FC236}">
                <a16:creationId xmlns:a16="http://schemas.microsoft.com/office/drawing/2014/main" id="{77D485A1-37AA-D24D-696B-A554524F3BC7}"/>
              </a:ext>
            </a:extLst>
          </p:cNvPr>
          <p:cNvSpPr/>
          <p:nvPr/>
        </p:nvSpPr>
        <p:spPr>
          <a:xfrm>
            <a:off x="1755676" y="116632"/>
            <a:ext cx="245567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5400" b="1" dirty="0">
                <a:ln/>
                <a:solidFill>
                  <a:srgbClr val="9BBB59"/>
                </a:solidFill>
                <a:latin typeface="Calibri"/>
              </a:rPr>
              <a:t>SPREAD</a:t>
            </a:r>
          </a:p>
        </p:txBody>
      </p:sp>
      <p:pic>
        <p:nvPicPr>
          <p:cNvPr id="3" name="Picture 2">
            <a:extLst>
              <a:ext uri="{FF2B5EF4-FFF2-40B4-BE49-F238E27FC236}">
                <a16:creationId xmlns:a16="http://schemas.microsoft.com/office/drawing/2014/main" id="{9AF746FA-2930-68F6-61F0-505A488846BC}"/>
              </a:ext>
            </a:extLst>
          </p:cNvPr>
          <p:cNvPicPr>
            <a:picLocks noChangeAspect="1"/>
          </p:cNvPicPr>
          <p:nvPr/>
        </p:nvPicPr>
        <p:blipFill>
          <a:blip r:embed="rId3"/>
          <a:stretch>
            <a:fillRect/>
          </a:stretch>
        </p:blipFill>
        <p:spPr>
          <a:xfrm>
            <a:off x="5112587" y="3997025"/>
            <a:ext cx="2482575" cy="2195379"/>
          </a:xfrm>
          <a:prstGeom prst="rect">
            <a:avLst/>
          </a:prstGeom>
        </p:spPr>
      </p:pic>
      <p:pic>
        <p:nvPicPr>
          <p:cNvPr id="11" name="Picture 10">
            <a:extLst>
              <a:ext uri="{FF2B5EF4-FFF2-40B4-BE49-F238E27FC236}">
                <a16:creationId xmlns:a16="http://schemas.microsoft.com/office/drawing/2014/main" id="{55B1BA7C-C2AA-C6D4-CFE6-F590DFA10350}"/>
              </a:ext>
            </a:extLst>
          </p:cNvPr>
          <p:cNvPicPr>
            <a:picLocks noChangeAspect="1"/>
          </p:cNvPicPr>
          <p:nvPr/>
        </p:nvPicPr>
        <p:blipFill>
          <a:blip r:embed="rId4"/>
          <a:stretch>
            <a:fillRect/>
          </a:stretch>
        </p:blipFill>
        <p:spPr>
          <a:xfrm>
            <a:off x="7968208" y="3713695"/>
            <a:ext cx="2343645" cy="2478709"/>
          </a:xfrm>
          <a:prstGeom prst="rect">
            <a:avLst/>
          </a:prstGeom>
        </p:spPr>
      </p:pic>
      <p:sp>
        <p:nvSpPr>
          <p:cNvPr id="13" name="TextBox 12">
            <a:extLst>
              <a:ext uri="{FF2B5EF4-FFF2-40B4-BE49-F238E27FC236}">
                <a16:creationId xmlns:a16="http://schemas.microsoft.com/office/drawing/2014/main" id="{EDC30AA5-F18D-731C-8F81-8E46DB0DD7AA}"/>
              </a:ext>
            </a:extLst>
          </p:cNvPr>
          <p:cNvSpPr txBox="1"/>
          <p:nvPr/>
        </p:nvSpPr>
        <p:spPr>
          <a:xfrm>
            <a:off x="1564192" y="2518867"/>
            <a:ext cx="1473598" cy="1200329"/>
          </a:xfrm>
          <a:prstGeom prst="rect">
            <a:avLst/>
          </a:prstGeom>
          <a:solidFill>
            <a:schemeClr val="accent5">
              <a:lumMod val="40000"/>
              <a:lumOff val="60000"/>
            </a:schemeClr>
          </a:solidFill>
        </p:spPr>
        <p:txBody>
          <a:bodyPr wrap="square" rtlCol="0">
            <a:spAutoFit/>
          </a:bodyPr>
          <a:lstStyle/>
          <a:p>
            <a:endParaRPr lang="en-GB" sz="1600" dirty="0"/>
          </a:p>
          <a:p>
            <a:pPr algn="ctr"/>
            <a:r>
              <a:rPr lang="en-GB" sz="1400" i="1" dirty="0"/>
              <a:t>Pilot with Stockport Neighbourhood Team</a:t>
            </a:r>
          </a:p>
        </p:txBody>
      </p:sp>
      <p:sp>
        <p:nvSpPr>
          <p:cNvPr id="17" name="Arrow: Right 16">
            <a:extLst>
              <a:ext uri="{FF2B5EF4-FFF2-40B4-BE49-F238E27FC236}">
                <a16:creationId xmlns:a16="http://schemas.microsoft.com/office/drawing/2014/main" id="{776DBA37-387D-F9E9-DD19-A16C54E0C66A}"/>
              </a:ext>
            </a:extLst>
          </p:cNvPr>
          <p:cNvSpPr/>
          <p:nvPr/>
        </p:nvSpPr>
        <p:spPr>
          <a:xfrm>
            <a:off x="1564192" y="1691430"/>
            <a:ext cx="9096726" cy="30839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4436C26B-1ADD-2F8B-278F-E2332CBE5476}"/>
              </a:ext>
            </a:extLst>
          </p:cNvPr>
          <p:cNvSpPr txBox="1"/>
          <p:nvPr/>
        </p:nvSpPr>
        <p:spPr>
          <a:xfrm>
            <a:off x="1564194" y="1052737"/>
            <a:ext cx="1380011" cy="584775"/>
          </a:xfrm>
          <a:prstGeom prst="rect">
            <a:avLst/>
          </a:prstGeom>
          <a:solidFill>
            <a:schemeClr val="accent5">
              <a:lumMod val="50000"/>
            </a:schemeClr>
          </a:solidFill>
          <a:ln>
            <a:solidFill>
              <a:srgbClr val="FFFF00"/>
            </a:solidFill>
          </a:ln>
        </p:spPr>
        <p:txBody>
          <a:bodyPr wrap="square">
            <a:spAutoFit/>
          </a:bodyPr>
          <a:lstStyle/>
          <a:p>
            <a:pPr algn="ctr"/>
            <a:r>
              <a:rPr lang="en-GB" sz="1600" b="1" dirty="0">
                <a:solidFill>
                  <a:srgbClr val="FFFF00"/>
                </a:solidFill>
                <a:latin typeface="Bradley Hand ITC" panose="03070402050302030203" pitchFamily="66" charset="0"/>
              </a:rPr>
              <a:t>August 20 - March 21</a:t>
            </a:r>
          </a:p>
        </p:txBody>
      </p:sp>
      <p:sp>
        <p:nvSpPr>
          <p:cNvPr id="20" name="TextBox 19">
            <a:extLst>
              <a:ext uri="{FF2B5EF4-FFF2-40B4-BE49-F238E27FC236}">
                <a16:creationId xmlns:a16="http://schemas.microsoft.com/office/drawing/2014/main" id="{E92FACA5-3FB6-1229-8D06-A4AF349DF9CA}"/>
              </a:ext>
            </a:extLst>
          </p:cNvPr>
          <p:cNvSpPr txBox="1"/>
          <p:nvPr/>
        </p:nvSpPr>
        <p:spPr>
          <a:xfrm>
            <a:off x="3298377" y="1052737"/>
            <a:ext cx="1441163" cy="646331"/>
          </a:xfrm>
          <a:prstGeom prst="rect">
            <a:avLst/>
          </a:prstGeom>
          <a:solidFill>
            <a:schemeClr val="accent5">
              <a:lumMod val="50000"/>
            </a:schemeClr>
          </a:solidFill>
          <a:ln>
            <a:solidFill>
              <a:srgbClr val="FFFF00"/>
            </a:solidFill>
          </a:ln>
        </p:spPr>
        <p:txBody>
          <a:bodyPr wrap="square">
            <a:spAutoFit/>
          </a:bodyPr>
          <a:lstStyle/>
          <a:p>
            <a:pPr algn="ctr"/>
            <a:r>
              <a:rPr lang="en-GB" b="1" dirty="0">
                <a:solidFill>
                  <a:srgbClr val="FFFF00"/>
                </a:solidFill>
                <a:latin typeface="Bradley Hand ITC" panose="03070402050302030203" pitchFamily="66" charset="0"/>
              </a:rPr>
              <a:t>March 21 –</a:t>
            </a:r>
          </a:p>
          <a:p>
            <a:pPr algn="ctr"/>
            <a:r>
              <a:rPr lang="en-GB" b="1" dirty="0">
                <a:solidFill>
                  <a:srgbClr val="FFFF00"/>
                </a:solidFill>
                <a:latin typeface="Bradley Hand ITC" panose="03070402050302030203" pitchFamily="66" charset="0"/>
              </a:rPr>
              <a:t>Dec 22</a:t>
            </a:r>
          </a:p>
        </p:txBody>
      </p:sp>
      <p:sp>
        <p:nvSpPr>
          <p:cNvPr id="21" name="TextBox 20">
            <a:extLst>
              <a:ext uri="{FF2B5EF4-FFF2-40B4-BE49-F238E27FC236}">
                <a16:creationId xmlns:a16="http://schemas.microsoft.com/office/drawing/2014/main" id="{8A1E7D79-8B49-2542-557B-EC2F715B51D0}"/>
              </a:ext>
            </a:extLst>
          </p:cNvPr>
          <p:cNvSpPr txBox="1"/>
          <p:nvPr/>
        </p:nvSpPr>
        <p:spPr>
          <a:xfrm>
            <a:off x="3298377" y="2676921"/>
            <a:ext cx="1441163" cy="1077218"/>
          </a:xfrm>
          <a:prstGeom prst="rect">
            <a:avLst/>
          </a:prstGeom>
          <a:solidFill>
            <a:schemeClr val="accent5">
              <a:lumMod val="40000"/>
              <a:lumOff val="60000"/>
            </a:schemeClr>
          </a:solidFill>
        </p:spPr>
        <p:txBody>
          <a:bodyPr wrap="square" rtlCol="0">
            <a:spAutoFit/>
          </a:bodyPr>
          <a:lstStyle/>
          <a:p>
            <a:pPr algn="ctr"/>
            <a:r>
              <a:rPr lang="en-GB" sz="1600" dirty="0"/>
              <a:t>Full roll out across the  Stockport Borough</a:t>
            </a:r>
          </a:p>
        </p:txBody>
      </p:sp>
      <p:sp>
        <p:nvSpPr>
          <p:cNvPr id="22" name="TextBox 21">
            <a:extLst>
              <a:ext uri="{FF2B5EF4-FFF2-40B4-BE49-F238E27FC236}">
                <a16:creationId xmlns:a16="http://schemas.microsoft.com/office/drawing/2014/main" id="{DEBB80FF-AE7B-CBE0-EEDD-222BBAA173AD}"/>
              </a:ext>
            </a:extLst>
          </p:cNvPr>
          <p:cNvSpPr txBox="1"/>
          <p:nvPr/>
        </p:nvSpPr>
        <p:spPr>
          <a:xfrm>
            <a:off x="5112586" y="1052737"/>
            <a:ext cx="2449724" cy="584775"/>
          </a:xfrm>
          <a:prstGeom prst="rect">
            <a:avLst/>
          </a:prstGeom>
          <a:solidFill>
            <a:schemeClr val="accent5">
              <a:lumMod val="50000"/>
            </a:schemeClr>
          </a:solidFill>
          <a:ln>
            <a:solidFill>
              <a:srgbClr val="FFFF00"/>
            </a:solidFill>
          </a:ln>
        </p:spPr>
        <p:txBody>
          <a:bodyPr wrap="square">
            <a:spAutoFit/>
          </a:bodyPr>
          <a:lstStyle/>
          <a:p>
            <a:pPr algn="ctr"/>
            <a:r>
              <a:rPr lang="en-GB" sz="1600" b="1" dirty="0">
                <a:solidFill>
                  <a:srgbClr val="FFFF00"/>
                </a:solidFill>
              </a:rPr>
              <a:t>Fr</a:t>
            </a:r>
            <a:r>
              <a:rPr lang="en-GB" sz="1600" b="1" dirty="0">
                <a:solidFill>
                  <a:srgbClr val="FFFF00"/>
                </a:solidFill>
                <a:latin typeface="Bradley Hand ITC" panose="03070402050302030203" pitchFamily="66" charset="0"/>
              </a:rPr>
              <a:t>om </a:t>
            </a:r>
          </a:p>
          <a:p>
            <a:pPr algn="ctr"/>
            <a:r>
              <a:rPr lang="en-GB" sz="1600" b="1" dirty="0">
                <a:solidFill>
                  <a:srgbClr val="FFFF00"/>
                </a:solidFill>
                <a:latin typeface="Bradley Hand ITC" panose="03070402050302030203" pitchFamily="66" charset="0"/>
              </a:rPr>
              <a:t>March 21</a:t>
            </a:r>
          </a:p>
        </p:txBody>
      </p:sp>
      <p:sp>
        <p:nvSpPr>
          <p:cNvPr id="24" name="TextBox 23">
            <a:extLst>
              <a:ext uri="{FF2B5EF4-FFF2-40B4-BE49-F238E27FC236}">
                <a16:creationId xmlns:a16="http://schemas.microsoft.com/office/drawing/2014/main" id="{3CBDA441-B306-2E01-38C9-5941E64731C9}"/>
              </a:ext>
            </a:extLst>
          </p:cNvPr>
          <p:cNvSpPr txBox="1"/>
          <p:nvPr/>
        </p:nvSpPr>
        <p:spPr>
          <a:xfrm>
            <a:off x="5067242" y="2676921"/>
            <a:ext cx="2498330" cy="1077218"/>
          </a:xfrm>
          <a:prstGeom prst="rect">
            <a:avLst/>
          </a:prstGeom>
          <a:solidFill>
            <a:schemeClr val="accent5">
              <a:lumMod val="40000"/>
              <a:lumOff val="60000"/>
            </a:schemeClr>
          </a:solidFill>
        </p:spPr>
        <p:txBody>
          <a:bodyPr wrap="square" rtlCol="0">
            <a:spAutoFit/>
          </a:bodyPr>
          <a:lstStyle/>
          <a:p>
            <a:pPr algn="ctr"/>
            <a:r>
              <a:rPr lang="en-GB" sz="1600" dirty="0"/>
              <a:t>Shared Pathway and learning with colleagues in   GM &amp; Dementia United</a:t>
            </a:r>
          </a:p>
          <a:p>
            <a:pPr algn="ctr"/>
            <a:r>
              <a:rPr lang="en-GB" sz="1600" dirty="0"/>
              <a:t>GM Roll Out</a:t>
            </a:r>
          </a:p>
        </p:txBody>
      </p:sp>
      <p:sp>
        <p:nvSpPr>
          <p:cNvPr id="25" name="TextBox 24">
            <a:extLst>
              <a:ext uri="{FF2B5EF4-FFF2-40B4-BE49-F238E27FC236}">
                <a16:creationId xmlns:a16="http://schemas.microsoft.com/office/drawing/2014/main" id="{6687C11A-CD64-D0BA-704D-7E17CAE8C9C7}"/>
              </a:ext>
            </a:extLst>
          </p:cNvPr>
          <p:cNvSpPr txBox="1"/>
          <p:nvPr/>
        </p:nvSpPr>
        <p:spPr>
          <a:xfrm>
            <a:off x="7968207" y="1052737"/>
            <a:ext cx="2343645" cy="584775"/>
          </a:xfrm>
          <a:prstGeom prst="rect">
            <a:avLst/>
          </a:prstGeom>
          <a:solidFill>
            <a:schemeClr val="accent5">
              <a:lumMod val="50000"/>
            </a:schemeClr>
          </a:solidFill>
          <a:ln>
            <a:solidFill>
              <a:srgbClr val="FFFF00"/>
            </a:solidFill>
          </a:ln>
        </p:spPr>
        <p:txBody>
          <a:bodyPr wrap="square">
            <a:spAutoFit/>
          </a:bodyPr>
          <a:lstStyle/>
          <a:p>
            <a:pPr algn="ctr"/>
            <a:r>
              <a:rPr lang="en-GB" sz="1600" b="1" dirty="0">
                <a:solidFill>
                  <a:srgbClr val="FFFF00"/>
                </a:solidFill>
                <a:latin typeface="Bradley Hand ITC" panose="03070402050302030203" pitchFamily="66" charset="0"/>
              </a:rPr>
              <a:t>From </a:t>
            </a:r>
          </a:p>
          <a:p>
            <a:pPr algn="ctr"/>
            <a:r>
              <a:rPr lang="en-GB" sz="1600" b="1" dirty="0">
                <a:solidFill>
                  <a:srgbClr val="FFFF00"/>
                </a:solidFill>
                <a:latin typeface="Bradley Hand ITC" panose="03070402050302030203" pitchFamily="66" charset="0"/>
              </a:rPr>
              <a:t>June  22 </a:t>
            </a:r>
          </a:p>
        </p:txBody>
      </p:sp>
      <p:sp>
        <p:nvSpPr>
          <p:cNvPr id="26" name="TextBox 25">
            <a:extLst>
              <a:ext uri="{FF2B5EF4-FFF2-40B4-BE49-F238E27FC236}">
                <a16:creationId xmlns:a16="http://schemas.microsoft.com/office/drawing/2014/main" id="{9B6620FE-D68C-737A-E1C2-785EF92F2EA2}"/>
              </a:ext>
            </a:extLst>
          </p:cNvPr>
          <p:cNvSpPr txBox="1"/>
          <p:nvPr/>
        </p:nvSpPr>
        <p:spPr>
          <a:xfrm>
            <a:off x="1564193" y="2116362"/>
            <a:ext cx="1473598" cy="584775"/>
          </a:xfrm>
          <a:prstGeom prst="rect">
            <a:avLst/>
          </a:prstGeom>
          <a:solidFill>
            <a:schemeClr val="accent5">
              <a:lumMod val="50000"/>
            </a:schemeClr>
          </a:solidFill>
          <a:ln>
            <a:solidFill>
              <a:srgbClr val="FFFF00"/>
            </a:solidFill>
          </a:ln>
        </p:spPr>
        <p:txBody>
          <a:bodyPr wrap="square" rtlCol="0">
            <a:spAutoFit/>
          </a:bodyPr>
          <a:lstStyle/>
          <a:p>
            <a:pPr algn="ctr"/>
            <a:r>
              <a:rPr lang="en-GB" sz="1600" b="1" dirty="0">
                <a:solidFill>
                  <a:srgbClr val="FFFF00"/>
                </a:solidFill>
                <a:latin typeface="Bradley Hand ITC" panose="03070402050302030203" pitchFamily="66" charset="0"/>
              </a:rPr>
              <a:t>PCN</a:t>
            </a:r>
          </a:p>
          <a:p>
            <a:pPr algn="ctr"/>
            <a:r>
              <a:rPr lang="en-GB" sz="1600" b="1" dirty="0">
                <a:solidFill>
                  <a:srgbClr val="FFFF00"/>
                </a:solidFill>
                <a:latin typeface="Bradley Hand ITC" panose="03070402050302030203" pitchFamily="66" charset="0"/>
              </a:rPr>
              <a:t> Level </a:t>
            </a:r>
          </a:p>
        </p:txBody>
      </p:sp>
      <p:sp>
        <p:nvSpPr>
          <p:cNvPr id="27" name="TextBox 26">
            <a:extLst>
              <a:ext uri="{FF2B5EF4-FFF2-40B4-BE49-F238E27FC236}">
                <a16:creationId xmlns:a16="http://schemas.microsoft.com/office/drawing/2014/main" id="{3D942D24-E852-0D7C-4564-C6F50EF26A9C}"/>
              </a:ext>
            </a:extLst>
          </p:cNvPr>
          <p:cNvSpPr txBox="1"/>
          <p:nvPr/>
        </p:nvSpPr>
        <p:spPr>
          <a:xfrm>
            <a:off x="3298377" y="2116361"/>
            <a:ext cx="1441163" cy="584775"/>
          </a:xfrm>
          <a:prstGeom prst="rect">
            <a:avLst/>
          </a:prstGeom>
          <a:solidFill>
            <a:schemeClr val="accent5">
              <a:lumMod val="50000"/>
            </a:schemeClr>
          </a:solidFill>
          <a:ln>
            <a:solidFill>
              <a:srgbClr val="FFFF00"/>
            </a:solidFill>
          </a:ln>
        </p:spPr>
        <p:txBody>
          <a:bodyPr wrap="square" rtlCol="0">
            <a:spAutoFit/>
          </a:bodyPr>
          <a:lstStyle/>
          <a:p>
            <a:pPr algn="ctr"/>
            <a:r>
              <a:rPr lang="en-GB" sz="1600" b="1" dirty="0">
                <a:solidFill>
                  <a:srgbClr val="FFFF00"/>
                </a:solidFill>
                <a:latin typeface="Bradley Hand ITC" panose="03070402050302030203" pitchFamily="66" charset="0"/>
              </a:rPr>
              <a:t>Stockport  Level </a:t>
            </a:r>
          </a:p>
        </p:txBody>
      </p:sp>
      <p:sp>
        <p:nvSpPr>
          <p:cNvPr id="28" name="TextBox 27">
            <a:extLst>
              <a:ext uri="{FF2B5EF4-FFF2-40B4-BE49-F238E27FC236}">
                <a16:creationId xmlns:a16="http://schemas.microsoft.com/office/drawing/2014/main" id="{122561DE-180B-0340-8EC5-6DB4C0CF402C}"/>
              </a:ext>
            </a:extLst>
          </p:cNvPr>
          <p:cNvSpPr txBox="1"/>
          <p:nvPr/>
        </p:nvSpPr>
        <p:spPr>
          <a:xfrm>
            <a:off x="5070504" y="2082231"/>
            <a:ext cx="2491806" cy="584775"/>
          </a:xfrm>
          <a:prstGeom prst="rect">
            <a:avLst/>
          </a:prstGeom>
          <a:solidFill>
            <a:schemeClr val="accent5">
              <a:lumMod val="50000"/>
            </a:schemeClr>
          </a:solidFill>
          <a:ln>
            <a:solidFill>
              <a:srgbClr val="FFFF00"/>
            </a:solidFill>
          </a:ln>
        </p:spPr>
        <p:txBody>
          <a:bodyPr wrap="square" rtlCol="0">
            <a:spAutoFit/>
          </a:bodyPr>
          <a:lstStyle/>
          <a:p>
            <a:pPr algn="ctr"/>
            <a:r>
              <a:rPr lang="en-GB" sz="1600" b="1" dirty="0">
                <a:solidFill>
                  <a:srgbClr val="FFFF00"/>
                </a:solidFill>
                <a:latin typeface="Bradley Hand ITC" panose="03070402050302030203" pitchFamily="66" charset="0"/>
              </a:rPr>
              <a:t>Informing </a:t>
            </a:r>
          </a:p>
          <a:p>
            <a:pPr algn="ctr"/>
            <a:r>
              <a:rPr lang="en-GB" sz="1600" b="1" dirty="0">
                <a:solidFill>
                  <a:srgbClr val="FFFF00"/>
                </a:solidFill>
                <a:latin typeface="Bradley Hand ITC" panose="03070402050302030203" pitchFamily="66" charset="0"/>
              </a:rPr>
              <a:t>GM Practice</a:t>
            </a:r>
          </a:p>
        </p:txBody>
      </p:sp>
      <p:sp>
        <p:nvSpPr>
          <p:cNvPr id="29" name="TextBox 28">
            <a:extLst>
              <a:ext uri="{FF2B5EF4-FFF2-40B4-BE49-F238E27FC236}">
                <a16:creationId xmlns:a16="http://schemas.microsoft.com/office/drawing/2014/main" id="{A4AF1921-2EC3-D386-5DFF-41535AAAE8F4}"/>
              </a:ext>
            </a:extLst>
          </p:cNvPr>
          <p:cNvSpPr txBox="1"/>
          <p:nvPr/>
        </p:nvSpPr>
        <p:spPr>
          <a:xfrm>
            <a:off x="7968207" y="2070194"/>
            <a:ext cx="2343646" cy="830997"/>
          </a:xfrm>
          <a:prstGeom prst="rect">
            <a:avLst/>
          </a:prstGeom>
          <a:solidFill>
            <a:schemeClr val="accent5">
              <a:lumMod val="50000"/>
            </a:schemeClr>
          </a:solidFill>
        </p:spPr>
        <p:txBody>
          <a:bodyPr wrap="square" rtlCol="0">
            <a:spAutoFit/>
          </a:bodyPr>
          <a:lstStyle/>
          <a:p>
            <a:pPr algn="ctr"/>
            <a:r>
              <a:rPr lang="en-GB" sz="1600" b="1" dirty="0">
                <a:solidFill>
                  <a:srgbClr val="FFFF00"/>
                </a:solidFill>
                <a:latin typeface="Bradley Hand ITC" panose="03070402050302030203" pitchFamily="66" charset="0"/>
              </a:rPr>
              <a:t>Influencing </a:t>
            </a:r>
          </a:p>
          <a:p>
            <a:pPr algn="ctr"/>
            <a:r>
              <a:rPr lang="en-GB" sz="1600" b="1" dirty="0">
                <a:solidFill>
                  <a:srgbClr val="FFFF00"/>
                </a:solidFill>
                <a:latin typeface="Bradley Hand ITC" panose="03070402050302030203" pitchFamily="66" charset="0"/>
              </a:rPr>
              <a:t>National  Guidance </a:t>
            </a:r>
          </a:p>
          <a:p>
            <a:pPr algn="ctr"/>
            <a:r>
              <a:rPr lang="en-GB" sz="1600" b="1" dirty="0">
                <a:solidFill>
                  <a:srgbClr val="FFFF00"/>
                </a:solidFill>
                <a:latin typeface="Bradley Hand ITC" panose="03070402050302030203" pitchFamily="66" charset="0"/>
              </a:rPr>
              <a:t>and Practice</a:t>
            </a:r>
          </a:p>
        </p:txBody>
      </p:sp>
      <p:sp>
        <p:nvSpPr>
          <p:cNvPr id="30" name="TextBox 29">
            <a:extLst>
              <a:ext uri="{FF2B5EF4-FFF2-40B4-BE49-F238E27FC236}">
                <a16:creationId xmlns:a16="http://schemas.microsoft.com/office/drawing/2014/main" id="{744FCD92-1E30-4BB6-C758-A7EDB500AA6A}"/>
              </a:ext>
            </a:extLst>
          </p:cNvPr>
          <p:cNvSpPr txBox="1"/>
          <p:nvPr/>
        </p:nvSpPr>
        <p:spPr>
          <a:xfrm>
            <a:off x="7968209" y="2875701"/>
            <a:ext cx="2343645" cy="1077218"/>
          </a:xfrm>
          <a:prstGeom prst="rect">
            <a:avLst/>
          </a:prstGeom>
          <a:solidFill>
            <a:schemeClr val="accent5">
              <a:lumMod val="40000"/>
              <a:lumOff val="60000"/>
            </a:schemeClr>
          </a:solidFill>
        </p:spPr>
        <p:txBody>
          <a:bodyPr wrap="square" rtlCol="0">
            <a:spAutoFit/>
          </a:bodyPr>
          <a:lstStyle/>
          <a:p>
            <a:pPr algn="ctr"/>
            <a:r>
              <a:rPr lang="en-GB" sz="1600" dirty="0"/>
              <a:t>Honorary Role with NICE,</a:t>
            </a:r>
          </a:p>
          <a:p>
            <a:pPr algn="ctr"/>
            <a:r>
              <a:rPr lang="en-GB" sz="1600" dirty="0"/>
              <a:t>reviewing delirium standards  &amp; Informing guidelines</a:t>
            </a:r>
          </a:p>
        </p:txBody>
      </p:sp>
      <p:pic>
        <p:nvPicPr>
          <p:cNvPr id="23" name="Picture 2">
            <a:extLst>
              <a:ext uri="{FF2B5EF4-FFF2-40B4-BE49-F238E27FC236}">
                <a16:creationId xmlns:a16="http://schemas.microsoft.com/office/drawing/2014/main" id="{0B491C31-0D7A-DB5C-9662-6BECB2F042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5234" y="202976"/>
            <a:ext cx="1735684" cy="682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Content Placeholder 4">
            <a:extLst>
              <a:ext uri="{FF2B5EF4-FFF2-40B4-BE49-F238E27FC236}">
                <a16:creationId xmlns:a16="http://schemas.microsoft.com/office/drawing/2014/main" id="{EFC2DAA1-E9B2-6E92-B132-E222325A8E2F}"/>
              </a:ext>
            </a:extLst>
          </p:cNvPr>
          <p:cNvPicPr>
            <a:picLocks noChangeAspect="1"/>
          </p:cNvPicPr>
          <p:nvPr/>
        </p:nvPicPr>
        <p:blipFill>
          <a:blip r:embed="rId6"/>
          <a:stretch>
            <a:fillRect/>
          </a:stretch>
        </p:blipFill>
        <p:spPr>
          <a:xfrm>
            <a:off x="1614358" y="4446728"/>
            <a:ext cx="1344492" cy="954767"/>
          </a:xfrm>
          <a:prstGeom prst="rect">
            <a:avLst/>
          </a:prstGeom>
        </p:spPr>
      </p:pic>
      <p:pic>
        <p:nvPicPr>
          <p:cNvPr id="33" name="Content Placeholder 4">
            <a:extLst>
              <a:ext uri="{FF2B5EF4-FFF2-40B4-BE49-F238E27FC236}">
                <a16:creationId xmlns:a16="http://schemas.microsoft.com/office/drawing/2014/main" id="{2672AAF1-9B08-FC21-F423-DB653C02F92A}"/>
              </a:ext>
            </a:extLst>
          </p:cNvPr>
          <p:cNvPicPr>
            <a:picLocks noGrp="1" noChangeAspect="1"/>
          </p:cNvPicPr>
          <p:nvPr>
            <p:ph idx="1"/>
          </p:nvPr>
        </p:nvPicPr>
        <p:blipFill>
          <a:blip r:embed="rId7"/>
          <a:stretch>
            <a:fillRect/>
          </a:stretch>
        </p:blipFill>
        <p:spPr>
          <a:xfrm>
            <a:off x="3145732" y="4291280"/>
            <a:ext cx="1722417" cy="1379811"/>
          </a:xfrm>
        </p:spPr>
      </p:pic>
      <p:sp>
        <p:nvSpPr>
          <p:cNvPr id="2" name="TextBox 1">
            <a:extLst>
              <a:ext uri="{FF2B5EF4-FFF2-40B4-BE49-F238E27FC236}">
                <a16:creationId xmlns:a16="http://schemas.microsoft.com/office/drawing/2014/main" id="{890E2EEE-B0E8-25CE-2D84-2B3DD80601A8}"/>
              </a:ext>
            </a:extLst>
          </p:cNvPr>
          <p:cNvSpPr txBox="1"/>
          <p:nvPr/>
        </p:nvSpPr>
        <p:spPr>
          <a:xfrm>
            <a:off x="1755677" y="6381328"/>
            <a:ext cx="8556175" cy="369332"/>
          </a:xfrm>
          <a:prstGeom prst="rect">
            <a:avLst/>
          </a:prstGeom>
          <a:solidFill>
            <a:schemeClr val="accent5">
              <a:lumMod val="50000"/>
            </a:schemeClr>
          </a:solidFill>
          <a:ln w="28575">
            <a:solidFill>
              <a:srgbClr val="FFFF00"/>
            </a:solidFill>
          </a:ln>
        </p:spPr>
        <p:txBody>
          <a:bodyPr wrap="square" rtlCol="0">
            <a:spAutoFit/>
          </a:bodyPr>
          <a:lstStyle/>
          <a:p>
            <a:pPr algn="ctr"/>
            <a:r>
              <a:rPr lang="en-GB" b="1" dirty="0">
                <a:solidFill>
                  <a:srgbClr val="FFFF00"/>
                </a:solidFill>
              </a:rPr>
              <a:t>Easy to spread – cost neutral implementation</a:t>
            </a:r>
          </a:p>
        </p:txBody>
      </p:sp>
    </p:spTree>
    <p:extLst>
      <p:ext uri="{BB962C8B-B14F-4D97-AF65-F5344CB8AC3E}">
        <p14:creationId xmlns:p14="http://schemas.microsoft.com/office/powerpoint/2010/main" val="1778227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EE6587-DB41-4428-0C88-E29B689A039C}"/>
              </a:ext>
            </a:extLst>
          </p:cNvPr>
          <p:cNvSpPr/>
          <p:nvPr/>
        </p:nvSpPr>
        <p:spPr>
          <a:xfrm>
            <a:off x="1524000" y="202976"/>
            <a:ext cx="9144000" cy="646331"/>
          </a:xfrm>
          <a:prstGeom prst="rect">
            <a:avLst/>
          </a:prstGeom>
          <a:solidFill>
            <a:schemeClr val="accent5">
              <a:lumMod val="20000"/>
              <a:lumOff val="80000"/>
            </a:schemeClr>
          </a:solid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en-US" sz="3600" b="1" dirty="0">
              <a:ln/>
              <a:solidFill>
                <a:srgbClr val="9BBB59"/>
              </a:solidFill>
              <a:latin typeface="Calibri"/>
            </a:endParaRPr>
          </a:p>
        </p:txBody>
      </p:sp>
      <p:sp>
        <p:nvSpPr>
          <p:cNvPr id="4" name="Rectangle 3">
            <a:extLst>
              <a:ext uri="{FF2B5EF4-FFF2-40B4-BE49-F238E27FC236}">
                <a16:creationId xmlns:a16="http://schemas.microsoft.com/office/drawing/2014/main" id="{77D485A1-37AA-D24D-696B-A554524F3BC7}"/>
              </a:ext>
            </a:extLst>
          </p:cNvPr>
          <p:cNvSpPr/>
          <p:nvPr/>
        </p:nvSpPr>
        <p:spPr>
          <a:xfrm>
            <a:off x="1673800" y="202976"/>
            <a:ext cx="5630004"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3600" b="1" dirty="0">
                <a:ln/>
                <a:solidFill>
                  <a:srgbClr val="9BBB59"/>
                </a:solidFill>
                <a:latin typeface="Calibri"/>
              </a:rPr>
              <a:t>What Patients and Staff Said</a:t>
            </a:r>
          </a:p>
        </p:txBody>
      </p:sp>
      <p:pic>
        <p:nvPicPr>
          <p:cNvPr id="5" name="Picture 2">
            <a:extLst>
              <a:ext uri="{FF2B5EF4-FFF2-40B4-BE49-F238E27FC236}">
                <a16:creationId xmlns:a16="http://schemas.microsoft.com/office/drawing/2014/main" id="{48DC88C3-1167-C969-D3D2-38DC9BF7B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8292" y="202976"/>
            <a:ext cx="1642626"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peech Bubble: Rectangle with Corners Rounded 2">
            <a:extLst>
              <a:ext uri="{FF2B5EF4-FFF2-40B4-BE49-F238E27FC236}">
                <a16:creationId xmlns:a16="http://schemas.microsoft.com/office/drawing/2014/main" id="{0FCD9097-7454-22D6-C14D-E0FC5D59F229}"/>
              </a:ext>
            </a:extLst>
          </p:cNvPr>
          <p:cNvSpPr/>
          <p:nvPr/>
        </p:nvSpPr>
        <p:spPr>
          <a:xfrm rot="20988453">
            <a:off x="8451091" y="3680187"/>
            <a:ext cx="1839919" cy="1340173"/>
          </a:xfrm>
          <a:prstGeom prst="wedgeRoundRectCallout">
            <a:avLst/>
          </a:prstGeom>
          <a:solidFill>
            <a:schemeClr val="accent5">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rPr>
              <a:t>Patient</a:t>
            </a:r>
            <a:r>
              <a:rPr lang="en-GB" dirty="0">
                <a:solidFill>
                  <a:srgbClr val="FFFF00"/>
                </a:solidFill>
              </a:rPr>
              <a:t> </a:t>
            </a:r>
          </a:p>
          <a:p>
            <a:pPr algn="ctr"/>
            <a:r>
              <a:rPr lang="en-GB" dirty="0">
                <a:solidFill>
                  <a:srgbClr val="FFFF00"/>
                </a:solidFill>
              </a:rPr>
              <a:t>everyone was very lovely and caring, thank you</a:t>
            </a:r>
          </a:p>
        </p:txBody>
      </p:sp>
      <p:sp>
        <p:nvSpPr>
          <p:cNvPr id="11" name="Speech Bubble: Rectangle with Corners Rounded 10">
            <a:extLst>
              <a:ext uri="{FF2B5EF4-FFF2-40B4-BE49-F238E27FC236}">
                <a16:creationId xmlns:a16="http://schemas.microsoft.com/office/drawing/2014/main" id="{48A69A71-8E25-E5D4-D7BB-510A3389D576}"/>
              </a:ext>
            </a:extLst>
          </p:cNvPr>
          <p:cNvSpPr/>
          <p:nvPr/>
        </p:nvSpPr>
        <p:spPr>
          <a:xfrm rot="563129">
            <a:off x="1815247" y="1147392"/>
            <a:ext cx="1839919" cy="1340173"/>
          </a:xfrm>
          <a:prstGeom prst="wedgeRoundRectCallout">
            <a:avLst/>
          </a:prstGeom>
          <a:solidFill>
            <a:schemeClr val="accent5">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rPr>
              <a:t>Patient</a:t>
            </a:r>
            <a:r>
              <a:rPr lang="en-GB" dirty="0">
                <a:solidFill>
                  <a:srgbClr val="FFFF00"/>
                </a:solidFill>
              </a:rPr>
              <a:t> </a:t>
            </a:r>
          </a:p>
          <a:p>
            <a:pPr algn="ctr"/>
            <a:r>
              <a:rPr lang="en-GB" dirty="0">
                <a:solidFill>
                  <a:srgbClr val="FFFF00"/>
                </a:solidFill>
              </a:rPr>
              <a:t>There was a plan in place to  and I’m very happy!</a:t>
            </a:r>
          </a:p>
        </p:txBody>
      </p:sp>
      <p:sp>
        <p:nvSpPr>
          <p:cNvPr id="12" name="Speech Bubble: Rectangle with Corners Rounded 11">
            <a:extLst>
              <a:ext uri="{FF2B5EF4-FFF2-40B4-BE49-F238E27FC236}">
                <a16:creationId xmlns:a16="http://schemas.microsoft.com/office/drawing/2014/main" id="{7F2DCFE1-7A53-5794-8A4A-419CFB6C9691}"/>
              </a:ext>
            </a:extLst>
          </p:cNvPr>
          <p:cNvSpPr/>
          <p:nvPr/>
        </p:nvSpPr>
        <p:spPr>
          <a:xfrm rot="252503">
            <a:off x="6887137" y="2553238"/>
            <a:ext cx="1839919" cy="1340173"/>
          </a:xfrm>
          <a:prstGeom prst="wedgeRoundRectCallout">
            <a:avLst/>
          </a:prstGeom>
          <a:solidFill>
            <a:schemeClr val="accent5">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rPr>
              <a:t>Patient</a:t>
            </a:r>
            <a:r>
              <a:rPr lang="en-GB" dirty="0">
                <a:solidFill>
                  <a:srgbClr val="FFFF00"/>
                </a:solidFill>
              </a:rPr>
              <a:t> </a:t>
            </a:r>
          </a:p>
          <a:p>
            <a:pPr algn="ctr"/>
            <a:r>
              <a:rPr lang="en-GB" dirty="0">
                <a:solidFill>
                  <a:srgbClr val="FFFF00"/>
                </a:solidFill>
              </a:rPr>
              <a:t>I was relieved I didn’t need to go to hospital</a:t>
            </a:r>
          </a:p>
        </p:txBody>
      </p:sp>
      <p:sp>
        <p:nvSpPr>
          <p:cNvPr id="13" name="Speech Bubble: Rectangle with Corners Rounded 12">
            <a:extLst>
              <a:ext uri="{FF2B5EF4-FFF2-40B4-BE49-F238E27FC236}">
                <a16:creationId xmlns:a16="http://schemas.microsoft.com/office/drawing/2014/main" id="{B12980A4-9AD5-0F15-E687-35876DBDC7B1}"/>
              </a:ext>
            </a:extLst>
          </p:cNvPr>
          <p:cNvSpPr/>
          <p:nvPr/>
        </p:nvSpPr>
        <p:spPr>
          <a:xfrm rot="20701586">
            <a:off x="4144663" y="3132254"/>
            <a:ext cx="1839919" cy="1340173"/>
          </a:xfrm>
          <a:prstGeom prst="wedgeRoundRectCallout">
            <a:avLst/>
          </a:prstGeom>
          <a:solidFill>
            <a:schemeClr val="accent5">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rPr>
              <a:t>Patient</a:t>
            </a:r>
            <a:endParaRPr lang="en-GB" dirty="0">
              <a:solidFill>
                <a:srgbClr val="FFFF00"/>
              </a:solidFill>
            </a:endParaRPr>
          </a:p>
          <a:p>
            <a:pPr algn="ctr"/>
            <a:r>
              <a:rPr lang="en-GB" dirty="0">
                <a:solidFill>
                  <a:srgbClr val="FFFF00"/>
                </a:solidFill>
              </a:rPr>
              <a:t>I feel valued</a:t>
            </a:r>
          </a:p>
          <a:p>
            <a:pPr algn="ctr"/>
            <a:r>
              <a:rPr lang="en-GB" dirty="0">
                <a:solidFill>
                  <a:srgbClr val="FFFF00"/>
                </a:solidFill>
              </a:rPr>
              <a:t>Thanks Guys!</a:t>
            </a:r>
          </a:p>
        </p:txBody>
      </p:sp>
      <p:sp>
        <p:nvSpPr>
          <p:cNvPr id="14" name="Speech Bubble: Rectangle with Corners Rounded 13">
            <a:extLst>
              <a:ext uri="{FF2B5EF4-FFF2-40B4-BE49-F238E27FC236}">
                <a16:creationId xmlns:a16="http://schemas.microsoft.com/office/drawing/2014/main" id="{A15A9575-1B0D-6CA9-3290-B10A9878896A}"/>
              </a:ext>
            </a:extLst>
          </p:cNvPr>
          <p:cNvSpPr/>
          <p:nvPr/>
        </p:nvSpPr>
        <p:spPr>
          <a:xfrm rot="21112101">
            <a:off x="1985573" y="4106750"/>
            <a:ext cx="1839919" cy="1340173"/>
          </a:xfrm>
          <a:prstGeom prst="wedgeRoundRectCallout">
            <a:avLst/>
          </a:prstGeom>
          <a:solidFill>
            <a:schemeClr val="accent5">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rPr>
              <a:t>Patient</a:t>
            </a:r>
            <a:r>
              <a:rPr lang="en-GB" dirty="0">
                <a:solidFill>
                  <a:srgbClr val="FFFF00"/>
                </a:solidFill>
              </a:rPr>
              <a:t> </a:t>
            </a:r>
          </a:p>
          <a:p>
            <a:pPr algn="ctr"/>
            <a:r>
              <a:rPr lang="en-GB" dirty="0">
                <a:solidFill>
                  <a:srgbClr val="FFFF00"/>
                </a:solidFill>
              </a:rPr>
              <a:t>I was relieved to stay at home</a:t>
            </a:r>
          </a:p>
        </p:txBody>
      </p:sp>
      <p:sp>
        <p:nvSpPr>
          <p:cNvPr id="15" name="Speech Bubble: Rectangle with Corners Rounded 14">
            <a:extLst>
              <a:ext uri="{FF2B5EF4-FFF2-40B4-BE49-F238E27FC236}">
                <a16:creationId xmlns:a16="http://schemas.microsoft.com/office/drawing/2014/main" id="{31D06CC1-59F5-80E5-3732-CAE2DE543278}"/>
              </a:ext>
            </a:extLst>
          </p:cNvPr>
          <p:cNvSpPr/>
          <p:nvPr/>
        </p:nvSpPr>
        <p:spPr>
          <a:xfrm>
            <a:off x="4261518" y="1280661"/>
            <a:ext cx="3036184" cy="1380293"/>
          </a:xfrm>
          <a:prstGeom prst="wedgeRoundRectCallout">
            <a:avLst/>
          </a:prstGeom>
          <a:solidFill>
            <a:srgbClr val="FFFF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accent5">
                  <a:lumMod val="50000"/>
                </a:schemeClr>
              </a:solidFill>
            </a:endParaRPr>
          </a:p>
          <a:p>
            <a:pPr algn="ctr"/>
            <a:r>
              <a:rPr lang="en-GB" sz="1400" b="1" dirty="0">
                <a:solidFill>
                  <a:schemeClr val="accent5">
                    <a:lumMod val="50000"/>
                  </a:schemeClr>
                </a:solidFill>
              </a:rPr>
              <a:t>D2A Nurse</a:t>
            </a:r>
          </a:p>
          <a:p>
            <a:pPr algn="ctr"/>
            <a:r>
              <a:rPr lang="en-GB" sz="1400" b="1" dirty="0">
                <a:solidFill>
                  <a:schemeClr val="accent5">
                    <a:lumMod val="50000"/>
                  </a:schemeClr>
                </a:solidFill>
              </a:rPr>
              <a:t>The pathway is good for patients and carers as there is less risk of further infections  and patients are more settled because they are in their own home</a:t>
            </a:r>
          </a:p>
          <a:p>
            <a:pPr algn="ctr"/>
            <a:endParaRPr lang="en-GB" dirty="0"/>
          </a:p>
        </p:txBody>
      </p:sp>
      <p:sp>
        <p:nvSpPr>
          <p:cNvPr id="16" name="Speech Bubble: Rectangle with Corners Rounded 15">
            <a:extLst>
              <a:ext uri="{FF2B5EF4-FFF2-40B4-BE49-F238E27FC236}">
                <a16:creationId xmlns:a16="http://schemas.microsoft.com/office/drawing/2014/main" id="{1037AFE1-DFF8-C63C-297F-B64E3A5B4E04}"/>
              </a:ext>
            </a:extLst>
          </p:cNvPr>
          <p:cNvSpPr/>
          <p:nvPr/>
        </p:nvSpPr>
        <p:spPr>
          <a:xfrm rot="21088441">
            <a:off x="1562466" y="2740909"/>
            <a:ext cx="2513594" cy="1061988"/>
          </a:xfrm>
          <a:prstGeom prst="wedgeRoundRectCallout">
            <a:avLst/>
          </a:prstGeom>
          <a:solidFill>
            <a:srgbClr val="FFFF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accent5">
                  <a:lumMod val="50000"/>
                </a:schemeClr>
              </a:solidFill>
            </a:endParaRPr>
          </a:p>
          <a:p>
            <a:pPr algn="ctr"/>
            <a:r>
              <a:rPr lang="en-GB" sz="1400" b="1" dirty="0">
                <a:solidFill>
                  <a:schemeClr val="accent5">
                    <a:lumMod val="50000"/>
                  </a:schemeClr>
                </a:solidFill>
              </a:rPr>
              <a:t>D2A Nurse</a:t>
            </a:r>
          </a:p>
          <a:p>
            <a:pPr algn="ctr"/>
            <a:r>
              <a:rPr lang="en-GB" sz="1400" b="1" dirty="0">
                <a:solidFill>
                  <a:schemeClr val="accent5">
                    <a:lumMod val="50000"/>
                  </a:schemeClr>
                </a:solidFill>
              </a:rPr>
              <a:t>Patients with delirium should remain in their own homes as this wis a familiar place</a:t>
            </a:r>
          </a:p>
          <a:p>
            <a:pPr algn="ctr"/>
            <a:endParaRPr lang="en-GB" dirty="0"/>
          </a:p>
        </p:txBody>
      </p:sp>
      <p:sp>
        <p:nvSpPr>
          <p:cNvPr id="17" name="Speech Bubble: Rectangle with Corners Rounded 16">
            <a:extLst>
              <a:ext uri="{FF2B5EF4-FFF2-40B4-BE49-F238E27FC236}">
                <a16:creationId xmlns:a16="http://schemas.microsoft.com/office/drawing/2014/main" id="{1B0AF257-F24C-BC5C-6B67-FC660706F3AF}"/>
              </a:ext>
            </a:extLst>
          </p:cNvPr>
          <p:cNvSpPr/>
          <p:nvPr/>
        </p:nvSpPr>
        <p:spPr>
          <a:xfrm rot="21393377">
            <a:off x="6486628" y="4180644"/>
            <a:ext cx="1839919" cy="1340173"/>
          </a:xfrm>
          <a:prstGeom prst="wedgeRoundRectCallout">
            <a:avLst/>
          </a:prstGeom>
          <a:solidFill>
            <a:schemeClr val="accent5">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rPr>
              <a:t>Patient</a:t>
            </a:r>
            <a:r>
              <a:rPr lang="en-GB" dirty="0">
                <a:solidFill>
                  <a:srgbClr val="FFFF00"/>
                </a:solidFill>
              </a:rPr>
              <a:t> </a:t>
            </a:r>
          </a:p>
          <a:p>
            <a:pPr algn="ctr"/>
            <a:r>
              <a:rPr lang="en-GB" dirty="0">
                <a:solidFill>
                  <a:srgbClr val="FFFF00"/>
                </a:solidFill>
              </a:rPr>
              <a:t>I was happy and supported.</a:t>
            </a:r>
          </a:p>
          <a:p>
            <a:pPr algn="ctr"/>
            <a:r>
              <a:rPr lang="en-GB" dirty="0">
                <a:solidFill>
                  <a:srgbClr val="FFFF00"/>
                </a:solidFill>
              </a:rPr>
              <a:t>Thank you for everything</a:t>
            </a:r>
          </a:p>
        </p:txBody>
      </p:sp>
      <p:sp>
        <p:nvSpPr>
          <p:cNvPr id="18" name="Speech Bubble: Rectangle with Corners Rounded 17">
            <a:extLst>
              <a:ext uri="{FF2B5EF4-FFF2-40B4-BE49-F238E27FC236}">
                <a16:creationId xmlns:a16="http://schemas.microsoft.com/office/drawing/2014/main" id="{7B2405F6-D599-A683-E56E-07E05BD24829}"/>
              </a:ext>
            </a:extLst>
          </p:cNvPr>
          <p:cNvSpPr/>
          <p:nvPr/>
        </p:nvSpPr>
        <p:spPr>
          <a:xfrm rot="1066426">
            <a:off x="7989115" y="1159235"/>
            <a:ext cx="2513594" cy="1156742"/>
          </a:xfrm>
          <a:prstGeom prst="wedgeRoundRectCallout">
            <a:avLst/>
          </a:prstGeom>
          <a:solidFill>
            <a:srgbClr val="FFFF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accent5">
                  <a:lumMod val="50000"/>
                </a:schemeClr>
              </a:solidFill>
            </a:endParaRPr>
          </a:p>
          <a:p>
            <a:pPr algn="ctr"/>
            <a:r>
              <a:rPr lang="en-GB" sz="1400" b="1" dirty="0">
                <a:solidFill>
                  <a:schemeClr val="accent5">
                    <a:lumMod val="50000"/>
                  </a:schemeClr>
                </a:solidFill>
              </a:rPr>
              <a:t>DN Team Lead</a:t>
            </a:r>
          </a:p>
          <a:p>
            <a:pPr algn="ctr"/>
            <a:r>
              <a:rPr lang="en-GB" sz="1400" b="1" dirty="0">
                <a:solidFill>
                  <a:schemeClr val="accent5">
                    <a:lumMod val="50000"/>
                  </a:schemeClr>
                </a:solidFill>
              </a:rPr>
              <a:t>This is emotionally better as patients recover better at home in their own surroundings</a:t>
            </a:r>
          </a:p>
          <a:p>
            <a:pPr algn="ctr"/>
            <a:endParaRPr lang="en-GB" dirty="0"/>
          </a:p>
        </p:txBody>
      </p:sp>
      <p:sp>
        <p:nvSpPr>
          <p:cNvPr id="19" name="Speech Bubble: Rectangle with Corners Rounded 18">
            <a:extLst>
              <a:ext uri="{FF2B5EF4-FFF2-40B4-BE49-F238E27FC236}">
                <a16:creationId xmlns:a16="http://schemas.microsoft.com/office/drawing/2014/main" id="{AB35BCDD-3A16-12D5-4921-B4E2B5B47E30}"/>
              </a:ext>
            </a:extLst>
          </p:cNvPr>
          <p:cNvSpPr/>
          <p:nvPr/>
        </p:nvSpPr>
        <p:spPr>
          <a:xfrm rot="20535918">
            <a:off x="7926036" y="5257885"/>
            <a:ext cx="2513594" cy="1061988"/>
          </a:xfrm>
          <a:prstGeom prst="wedgeRoundRectCallout">
            <a:avLst/>
          </a:prstGeom>
          <a:solidFill>
            <a:srgbClr val="FFFF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5">
                    <a:lumMod val="50000"/>
                  </a:schemeClr>
                </a:solidFill>
              </a:rPr>
              <a:t>District Nurse</a:t>
            </a:r>
          </a:p>
          <a:p>
            <a:pPr algn="ctr"/>
            <a:r>
              <a:rPr lang="en-GB" sz="1400" b="1" dirty="0">
                <a:solidFill>
                  <a:schemeClr val="accent5">
                    <a:lumMod val="50000"/>
                  </a:schemeClr>
                </a:solidFill>
              </a:rPr>
              <a:t>Patients are safer in their own home, and usually recover sooner</a:t>
            </a:r>
            <a:endParaRPr lang="en-GB" dirty="0"/>
          </a:p>
        </p:txBody>
      </p:sp>
      <p:sp>
        <p:nvSpPr>
          <p:cNvPr id="20" name="Speech Bubble: Rectangle with Corners Rounded 19">
            <a:extLst>
              <a:ext uri="{FF2B5EF4-FFF2-40B4-BE49-F238E27FC236}">
                <a16:creationId xmlns:a16="http://schemas.microsoft.com/office/drawing/2014/main" id="{B4AF2406-E8E5-302C-4BD6-42B88A67F7BB}"/>
              </a:ext>
            </a:extLst>
          </p:cNvPr>
          <p:cNvSpPr/>
          <p:nvPr/>
        </p:nvSpPr>
        <p:spPr>
          <a:xfrm rot="20941517">
            <a:off x="2901494" y="5198351"/>
            <a:ext cx="3682386" cy="1217639"/>
          </a:xfrm>
          <a:prstGeom prst="wedgeRoundRectCallout">
            <a:avLst/>
          </a:prstGeom>
          <a:solidFill>
            <a:srgbClr val="FFFF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accent5">
                  <a:lumMod val="50000"/>
                </a:schemeClr>
              </a:solidFill>
            </a:endParaRPr>
          </a:p>
          <a:p>
            <a:pPr algn="ctr"/>
            <a:r>
              <a:rPr lang="en-GB" sz="1400" b="1" dirty="0">
                <a:solidFill>
                  <a:schemeClr val="accent5">
                    <a:lumMod val="50000"/>
                  </a:schemeClr>
                </a:solidFill>
              </a:rPr>
              <a:t>Apprentice DN </a:t>
            </a:r>
          </a:p>
          <a:p>
            <a:pPr algn="ctr"/>
            <a:r>
              <a:rPr lang="en-GB" sz="1400" b="1" dirty="0">
                <a:solidFill>
                  <a:schemeClr val="accent5">
                    <a:lumMod val="50000"/>
                  </a:schemeClr>
                </a:solidFill>
              </a:rPr>
              <a:t>The pathway has a positive impact as it is a clear pathway for clinicians to follow which increases the standard of patients care &amp; safety at home</a:t>
            </a:r>
          </a:p>
          <a:p>
            <a:pPr algn="ctr"/>
            <a:endParaRPr lang="en-GB" dirty="0"/>
          </a:p>
        </p:txBody>
      </p:sp>
    </p:spTree>
    <p:extLst>
      <p:ext uri="{BB962C8B-B14F-4D97-AF65-F5344CB8AC3E}">
        <p14:creationId xmlns:p14="http://schemas.microsoft.com/office/powerpoint/2010/main" val="844712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br>
              <a:rPr lang="en-GB" dirty="0"/>
            </a:br>
            <a:endParaRPr lang="en-GB" dirty="0"/>
          </a:p>
        </p:txBody>
      </p:sp>
      <p:sp>
        <p:nvSpPr>
          <p:cNvPr id="3" name="Content Placeholder 2"/>
          <p:cNvSpPr>
            <a:spLocks noGrp="1"/>
          </p:cNvSpPr>
          <p:nvPr>
            <p:ph idx="1"/>
          </p:nvPr>
        </p:nvSpPr>
        <p:spPr>
          <a:xfrm>
            <a:off x="838200" y="1617563"/>
            <a:ext cx="10515600" cy="4351338"/>
          </a:xfrm>
        </p:spPr>
        <p:txBody>
          <a:bodyPr>
            <a:normAutofit/>
          </a:bodyPr>
          <a:lstStyle/>
          <a:p>
            <a:pPr marL="0" indent="0" algn="ctr">
              <a:buNone/>
            </a:pPr>
            <a:r>
              <a:rPr lang="en-GB" b="1" dirty="0"/>
              <a:t>Jayne Etches </a:t>
            </a:r>
          </a:p>
          <a:p>
            <a:pPr marL="0" indent="0" algn="ctr">
              <a:buNone/>
            </a:pPr>
            <a:r>
              <a:rPr lang="en-GB" sz="2400" dirty="0"/>
              <a:t>CRT Service Lead</a:t>
            </a:r>
          </a:p>
          <a:p>
            <a:pPr marL="0" indent="0" algn="ctr">
              <a:buNone/>
            </a:pPr>
            <a:r>
              <a:rPr lang="en-GB" sz="2400" dirty="0"/>
              <a:t>RN, District Nurse, BSc (Hons) </a:t>
            </a:r>
          </a:p>
          <a:p>
            <a:pPr marL="0" indent="0" algn="ctr">
              <a:buNone/>
            </a:pPr>
            <a:endParaRPr lang="en-GB" sz="2400" dirty="0"/>
          </a:p>
          <a:p>
            <a:pPr marL="0" indent="0" algn="ctr">
              <a:buNone/>
            </a:pPr>
            <a:endParaRPr lang="en-GB" sz="2400" dirty="0"/>
          </a:p>
          <a:p>
            <a:pPr marL="0" indent="0" algn="ctr">
              <a:buNone/>
            </a:pPr>
            <a:r>
              <a:rPr lang="en-GB" sz="2400" dirty="0"/>
              <a:t>NICE Committee Member (Delirium)</a:t>
            </a:r>
          </a:p>
          <a:p>
            <a:pPr marL="0" indent="0" algn="ctr">
              <a:buNone/>
            </a:pPr>
            <a:r>
              <a:rPr lang="en-GB" sz="2400" dirty="0">
                <a:hlinkClick r:id="rId2"/>
              </a:rPr>
              <a:t>Jayne.etches@stockport.nhs.uk</a:t>
            </a:r>
            <a:endParaRPr lang="en-GB" sz="2400" dirty="0"/>
          </a:p>
          <a:p>
            <a:pPr marL="0" indent="0" algn="ctr">
              <a:buNone/>
            </a:pPr>
            <a:r>
              <a:rPr lang="en-GB" sz="2400" dirty="0"/>
              <a:t>07810 816214</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819126" y="3208784"/>
            <a:ext cx="2808312" cy="584448"/>
          </a:xfrm>
          <a:prstGeom prst="rect">
            <a:avLst/>
          </a:prstGeom>
          <a:noFill/>
          <a:ln>
            <a:noFill/>
          </a:ln>
        </p:spPr>
      </p:pic>
      <p:pic>
        <p:nvPicPr>
          <p:cNvPr id="5" name="Picture 2">
            <a:extLst>
              <a:ext uri="{FF2B5EF4-FFF2-40B4-BE49-F238E27FC236}">
                <a16:creationId xmlns:a16="http://schemas.microsoft.com/office/drawing/2014/main" id="{2E5BC970-280C-03C7-9BDD-11933C5EF2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6355" y="308293"/>
            <a:ext cx="1971637" cy="775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1655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DB8EFF-CAF3-4DED-BE09-235DCF5DF6C9}"/>
              </a:ext>
            </a:extLst>
          </p:cNvPr>
          <p:cNvSpPr>
            <a:spLocks noGrp="1"/>
          </p:cNvSpPr>
          <p:nvPr>
            <p:ph type="title"/>
          </p:nvPr>
        </p:nvSpPr>
        <p:spPr>
          <a:xfrm>
            <a:off x="388883" y="879118"/>
            <a:ext cx="10515600" cy="457200"/>
          </a:xfrm>
        </p:spPr>
        <p:txBody>
          <a:bodyPr>
            <a:normAutofit fontScale="90000"/>
          </a:bodyPr>
          <a:lstStyle/>
          <a:p>
            <a:r>
              <a:rPr lang="en-GB" b="1" dirty="0"/>
              <a:t>Agenda</a:t>
            </a:r>
          </a:p>
        </p:txBody>
      </p:sp>
      <p:sp>
        <p:nvSpPr>
          <p:cNvPr id="39" name="TextBox 38">
            <a:extLst>
              <a:ext uri="{FF2B5EF4-FFF2-40B4-BE49-F238E27FC236}">
                <a16:creationId xmlns:a16="http://schemas.microsoft.com/office/drawing/2014/main" id="{BB0E986A-8B15-455A-85D1-C2196CA5C091}"/>
              </a:ext>
            </a:extLst>
          </p:cNvPr>
          <p:cNvSpPr txBox="1"/>
          <p:nvPr/>
        </p:nvSpPr>
        <p:spPr>
          <a:xfrm>
            <a:off x="388882" y="1692166"/>
            <a:ext cx="11498317" cy="723275"/>
          </a:xfrm>
          <a:prstGeom prst="rect">
            <a:avLst/>
          </a:prstGeom>
          <a:noFill/>
        </p:spPr>
        <p:txBody>
          <a:bodyPr wrap="square" rtlCol="0">
            <a:spAutoFit/>
          </a:bodyPr>
          <a:lstStyle/>
          <a:p>
            <a:pPr marL="457200">
              <a:lnSpc>
                <a:spcPct val="115000"/>
              </a:lnSpc>
            </a:pPr>
            <a:endParaRPr lang="en-GB" sz="2000" dirty="0">
              <a:solidFill>
                <a:srgbClr val="0067A5"/>
              </a:solidFill>
              <a:effectLst/>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graphicFrame>
        <p:nvGraphicFramePr>
          <p:cNvPr id="4" name="Table 3">
            <a:extLst>
              <a:ext uri="{FF2B5EF4-FFF2-40B4-BE49-F238E27FC236}">
                <a16:creationId xmlns:a16="http://schemas.microsoft.com/office/drawing/2014/main" id="{8991B77F-646A-43D3-B505-D32A9E3C409D}"/>
              </a:ext>
            </a:extLst>
          </p:cNvPr>
          <p:cNvGraphicFramePr>
            <a:graphicFrameLocks noGrp="1"/>
          </p:cNvGraphicFramePr>
          <p:nvPr>
            <p:extLst>
              <p:ext uri="{D42A27DB-BD31-4B8C-83A1-F6EECF244321}">
                <p14:modId xmlns:p14="http://schemas.microsoft.com/office/powerpoint/2010/main" val="3872116561"/>
              </p:ext>
            </p:extLst>
          </p:nvPr>
        </p:nvGraphicFramePr>
        <p:xfrm>
          <a:off x="586032" y="1590841"/>
          <a:ext cx="11217086" cy="4787754"/>
        </p:xfrm>
        <a:graphic>
          <a:graphicData uri="http://schemas.openxmlformats.org/drawingml/2006/table">
            <a:tbl>
              <a:tblPr firstRow="1" firstCol="1" bandRow="1">
                <a:tableStyleId>{5C22544A-7EE6-4342-B048-85BDC9FD1C3A}</a:tableStyleId>
              </a:tblPr>
              <a:tblGrid>
                <a:gridCol w="8831345">
                  <a:extLst>
                    <a:ext uri="{9D8B030D-6E8A-4147-A177-3AD203B41FA5}">
                      <a16:colId xmlns:a16="http://schemas.microsoft.com/office/drawing/2014/main" val="4019060216"/>
                    </a:ext>
                  </a:extLst>
                </a:gridCol>
                <a:gridCol w="2385741">
                  <a:extLst>
                    <a:ext uri="{9D8B030D-6E8A-4147-A177-3AD203B41FA5}">
                      <a16:colId xmlns:a16="http://schemas.microsoft.com/office/drawing/2014/main" val="2649631083"/>
                    </a:ext>
                  </a:extLst>
                </a:gridCol>
              </a:tblGrid>
              <a:tr h="205773">
                <a:tc>
                  <a:txBody>
                    <a:bodyPr/>
                    <a:lstStyle/>
                    <a:p>
                      <a:r>
                        <a:rPr lang="en-GB" sz="1800" dirty="0">
                          <a:solidFill>
                            <a:schemeClr val="bg1"/>
                          </a:solidFill>
                          <a:effectLst/>
                          <a:latin typeface="Alte Haas Grotesk"/>
                        </a:rPr>
                        <a:t>Topic</a:t>
                      </a:r>
                      <a:endParaRPr lang="en-GB" sz="1600" dirty="0">
                        <a:solidFill>
                          <a:schemeClr val="bg1"/>
                        </a:solidFill>
                        <a:effectLst/>
                        <a:latin typeface="Alte Haas Grotesk"/>
                        <a:ea typeface="Calibri" panose="020F0502020204030204" pitchFamily="34" charset="0"/>
                      </a:endParaRPr>
                    </a:p>
                  </a:txBody>
                  <a:tcPr marL="68580" marR="68580" marT="0" marB="0">
                    <a:lnB w="12700" cap="flat" cmpd="sng" algn="ctr">
                      <a:solidFill>
                        <a:schemeClr val="tx1"/>
                      </a:solidFill>
                      <a:prstDash val="solid"/>
                      <a:round/>
                      <a:headEnd type="none" w="med" len="med"/>
                      <a:tailEnd type="none" w="med" len="med"/>
                    </a:lnB>
                    <a:solidFill>
                      <a:srgbClr val="00A5B2"/>
                    </a:solidFill>
                  </a:tcPr>
                </a:tc>
                <a:tc>
                  <a:txBody>
                    <a:bodyPr/>
                    <a:lstStyle/>
                    <a:p>
                      <a:r>
                        <a:rPr lang="en-GB" sz="1800" dirty="0">
                          <a:solidFill>
                            <a:schemeClr val="bg1"/>
                          </a:solidFill>
                          <a:effectLst/>
                          <a:latin typeface="Alte Haas Grotesk"/>
                        </a:rPr>
                        <a:t>Speaker</a:t>
                      </a:r>
                      <a:endParaRPr lang="en-GB" sz="1600" dirty="0">
                        <a:solidFill>
                          <a:schemeClr val="bg1"/>
                        </a:solidFill>
                        <a:effectLst/>
                        <a:latin typeface="Alte Haas Grotesk"/>
                        <a:ea typeface="Calibri" panose="020F0502020204030204" pitchFamily="34" charset="0"/>
                      </a:endParaRPr>
                    </a:p>
                  </a:txBody>
                  <a:tcPr marL="68580" marR="68580" marT="0" marB="0">
                    <a:lnB w="12700" cap="flat" cmpd="sng" algn="ctr">
                      <a:solidFill>
                        <a:schemeClr val="tx1"/>
                      </a:solidFill>
                      <a:prstDash val="solid"/>
                      <a:round/>
                      <a:headEnd type="none" w="med" len="med"/>
                      <a:tailEnd type="none" w="med" len="med"/>
                    </a:lnB>
                    <a:solidFill>
                      <a:srgbClr val="00A5B2"/>
                    </a:solidFill>
                  </a:tcPr>
                </a:tc>
                <a:extLst>
                  <a:ext uri="{0D108BD9-81ED-4DB2-BD59-A6C34878D82A}">
                    <a16:rowId xmlns:a16="http://schemas.microsoft.com/office/drawing/2014/main" val="4026150857"/>
                  </a:ext>
                </a:extLst>
              </a:tr>
              <a:tr h="188625">
                <a:tc>
                  <a:txBody>
                    <a:bodyPr/>
                    <a:lstStyle/>
                    <a:p>
                      <a:r>
                        <a:rPr lang="en-GB" sz="1800" b="0" dirty="0">
                          <a:solidFill>
                            <a:schemeClr val="tx2"/>
                          </a:solidFill>
                          <a:effectLst/>
                          <a:latin typeface="Alte Haas Grotesk"/>
                          <a:ea typeface="Calibri" panose="020F0502020204030204" pitchFamily="34" charset="0"/>
                        </a:rPr>
                        <a:t>What is delirium, why it is so important to detect and treat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2"/>
                          </a:solidFill>
                          <a:effectLst/>
                          <a:latin typeface="Alte Haas Grotesk"/>
                        </a:rPr>
                        <a:t>Emma Vardy</a:t>
                      </a:r>
                      <a:endParaRPr lang="en-GB" sz="1600" dirty="0">
                        <a:solidFill>
                          <a:schemeClr val="tx2"/>
                        </a:solidFill>
                        <a:effectLst/>
                        <a:latin typeface="Alte Haas Grotesk"/>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CFF"/>
                    </a:solidFill>
                  </a:tcPr>
                </a:tc>
                <a:extLst>
                  <a:ext uri="{0D108BD9-81ED-4DB2-BD59-A6C34878D82A}">
                    <a16:rowId xmlns:a16="http://schemas.microsoft.com/office/drawing/2014/main" val="3927533645"/>
                  </a:ext>
                </a:extLst>
              </a:tr>
              <a:tr h="188625">
                <a:tc>
                  <a:txBody>
                    <a:bodyPr/>
                    <a:lstStyle/>
                    <a:p>
                      <a:r>
                        <a:rPr lang="en-GB" sz="1800" b="0" dirty="0">
                          <a:solidFill>
                            <a:schemeClr val="tx2"/>
                          </a:solidFill>
                          <a:effectLst/>
                          <a:latin typeface="Alte Haas Grotesk"/>
                        </a:rPr>
                        <a:t>Introduction to Dementia United’s Greater Manchester Delirium programme</a:t>
                      </a:r>
                      <a:endParaRPr lang="en-GB" sz="1800" b="0" dirty="0">
                        <a:solidFill>
                          <a:schemeClr val="tx2"/>
                        </a:solidFill>
                        <a:effectLst/>
                        <a:latin typeface="Alte Haas Grotesk"/>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CFF"/>
                    </a:solidFill>
                  </a:tcPr>
                </a:tc>
                <a:tc>
                  <a:txBody>
                    <a:bodyPr/>
                    <a:lstStyle/>
                    <a:p>
                      <a:r>
                        <a:rPr lang="en-GB" sz="1600" dirty="0">
                          <a:solidFill>
                            <a:schemeClr val="tx2"/>
                          </a:solidFill>
                          <a:effectLst/>
                          <a:latin typeface="Alte Haas Grotesk"/>
                        </a:rPr>
                        <a:t>Helen Pratt</a:t>
                      </a:r>
                      <a:endParaRPr lang="en-GB" sz="1600" dirty="0">
                        <a:solidFill>
                          <a:schemeClr val="tx2"/>
                        </a:solidFill>
                        <a:effectLst/>
                        <a:latin typeface="Alte Haas Grotesk"/>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CFF"/>
                    </a:solidFill>
                  </a:tcPr>
                </a:tc>
                <a:extLst>
                  <a:ext uri="{0D108BD9-81ED-4DB2-BD59-A6C34878D82A}">
                    <a16:rowId xmlns:a16="http://schemas.microsoft.com/office/drawing/2014/main" val="1035806680"/>
                  </a:ext>
                </a:extLst>
              </a:tr>
              <a:tr h="263096">
                <a:tc>
                  <a:txBody>
                    <a:bodyPr/>
                    <a:lstStyle/>
                    <a:p>
                      <a:r>
                        <a:rPr lang="en-GB" sz="1800" dirty="0">
                          <a:solidFill>
                            <a:schemeClr val="bg1"/>
                          </a:solidFill>
                          <a:effectLst/>
                          <a:latin typeface="Alte Haas Grotesk"/>
                          <a:ea typeface="Calibri" panose="020F0502020204030204" pitchFamily="34" charset="0"/>
                        </a:rPr>
                        <a:t>Best practice examples from across Greater Manchester </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5B2"/>
                    </a:solidFill>
                  </a:tcPr>
                </a:tc>
                <a:tc>
                  <a:txBody>
                    <a:bodyPr/>
                    <a:lstStyle/>
                    <a:p>
                      <a:r>
                        <a:rPr lang="en-GB" sz="1600" dirty="0">
                          <a:solidFill>
                            <a:schemeClr val="tx2"/>
                          </a:solidFill>
                          <a:effectLst/>
                          <a:latin typeface="Alte Haas Grotesk"/>
                        </a:rPr>
                        <a:t> </a:t>
                      </a:r>
                      <a:endParaRPr lang="en-GB" sz="1600" dirty="0">
                        <a:solidFill>
                          <a:schemeClr val="tx2"/>
                        </a:solidFill>
                        <a:effectLst/>
                        <a:latin typeface="Alte Haas Grotesk"/>
                        <a:ea typeface="Calibri" panose="020F050202020403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5B2"/>
                    </a:solidFill>
                  </a:tcPr>
                </a:tc>
                <a:extLst>
                  <a:ext uri="{0D108BD9-81ED-4DB2-BD59-A6C34878D82A}">
                    <a16:rowId xmlns:a16="http://schemas.microsoft.com/office/drawing/2014/main" val="2696997260"/>
                  </a:ext>
                </a:extLst>
              </a:tr>
              <a:tr h="167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2"/>
                          </a:solidFill>
                          <a:effectLst/>
                          <a:latin typeface="Alte Haas Grotesk"/>
                        </a:rPr>
                        <a:t>Stockport’s implementation of the Community Delirium pathway and toolkit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2"/>
                          </a:solidFill>
                          <a:effectLst/>
                          <a:latin typeface="Alte Haas Grotesk"/>
                        </a:rPr>
                        <a:t>Jayne Etches</a:t>
                      </a:r>
                      <a:endParaRPr lang="en-GB" sz="1600" dirty="0">
                        <a:solidFill>
                          <a:schemeClr val="tx2"/>
                        </a:solidFill>
                        <a:effectLst/>
                        <a:latin typeface="Alte Haas Grotesk"/>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CFF"/>
                    </a:solidFill>
                  </a:tcPr>
                </a:tc>
                <a:extLst>
                  <a:ext uri="{0D108BD9-81ED-4DB2-BD59-A6C34878D82A}">
                    <a16:rowId xmlns:a16="http://schemas.microsoft.com/office/drawing/2014/main" val="2988284657"/>
                  </a:ext>
                </a:extLst>
              </a:tr>
              <a:tr h="377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2"/>
                          </a:solidFill>
                          <a:cs typeface="Calibri Light"/>
                        </a:rPr>
                        <a:t>Accuracy of the 4AT in non-English speaking patients</a:t>
                      </a:r>
                      <a:endParaRPr lang="en-GB" sz="1800" b="0" dirty="0">
                        <a:solidFill>
                          <a:schemeClr val="tx2"/>
                        </a:solidFill>
                        <a:effectLst/>
                        <a:latin typeface="Alte Haas Grotesk"/>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CFF"/>
                    </a:solidFill>
                  </a:tcPr>
                </a:tc>
                <a:tc>
                  <a:txBody>
                    <a:bodyPr/>
                    <a:lstStyle/>
                    <a:p>
                      <a:r>
                        <a:rPr lang="en-GB" sz="1600" dirty="0">
                          <a:solidFill>
                            <a:schemeClr val="tx2"/>
                          </a:solidFill>
                          <a:effectLst/>
                          <a:latin typeface="Alte Haas Grotesk"/>
                        </a:rPr>
                        <a:t>Anham Ahmad</a:t>
                      </a:r>
                      <a:endParaRPr lang="en-GB" sz="1600" dirty="0">
                        <a:solidFill>
                          <a:schemeClr val="tx2"/>
                        </a:solidFill>
                        <a:effectLst/>
                        <a:latin typeface="Alte Haas Grotesk"/>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CFF"/>
                    </a:solidFill>
                  </a:tcPr>
                </a:tc>
                <a:extLst>
                  <a:ext uri="{0D108BD9-81ED-4DB2-BD59-A6C34878D82A}">
                    <a16:rowId xmlns:a16="http://schemas.microsoft.com/office/drawing/2014/main" val="2340587945"/>
                  </a:ext>
                </a:extLst>
              </a:tr>
              <a:tr h="0">
                <a:tc>
                  <a:txBody>
                    <a:bodyPr/>
                    <a:lstStyle/>
                    <a:p>
                      <a:pPr marL="0" indent="0">
                        <a:buFontTx/>
                        <a:buNone/>
                      </a:pPr>
                      <a:r>
                        <a:rPr lang="en-GB" sz="1800" b="0" dirty="0">
                          <a:solidFill>
                            <a:schemeClr val="tx2"/>
                          </a:solidFill>
                          <a:effectLst/>
                          <a:latin typeface="Alte Haas Grotesk"/>
                        </a:rPr>
                        <a:t>Harnessing lived experience; lessons learned from the co-production of a delirium zine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CFF"/>
                    </a:solidFill>
                  </a:tcPr>
                </a:tc>
                <a:tc>
                  <a:txBody>
                    <a:bodyPr/>
                    <a:lstStyle/>
                    <a:p>
                      <a:r>
                        <a:rPr lang="en-GB" sz="1600" dirty="0">
                          <a:solidFill>
                            <a:schemeClr val="tx2"/>
                          </a:solidFill>
                          <a:effectLst/>
                          <a:latin typeface="Alte Haas Grotesk"/>
                        </a:rPr>
                        <a:t>Jacqueline Widdowson &amp; Helen Pratt</a:t>
                      </a:r>
                      <a:endParaRPr lang="en-GB" sz="1600" dirty="0">
                        <a:solidFill>
                          <a:schemeClr val="tx2"/>
                        </a:solidFill>
                        <a:effectLst/>
                        <a:latin typeface="Alte Haas Grotesk"/>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CFF"/>
                    </a:solidFill>
                  </a:tcPr>
                </a:tc>
                <a:extLst>
                  <a:ext uri="{0D108BD9-81ED-4DB2-BD59-A6C34878D82A}">
                    <a16:rowId xmlns:a16="http://schemas.microsoft.com/office/drawing/2014/main" val="1791323447"/>
                  </a:ext>
                </a:extLst>
              </a:tr>
              <a:tr h="0">
                <a:tc>
                  <a:txBody>
                    <a:bodyPr/>
                    <a:lstStyle/>
                    <a:p>
                      <a:pPr marL="0" indent="0" algn="ctr">
                        <a:buFontTx/>
                        <a:buNone/>
                      </a:pPr>
                      <a:r>
                        <a:rPr lang="en-GB" sz="1800" dirty="0">
                          <a:solidFill>
                            <a:schemeClr val="tx2"/>
                          </a:solidFill>
                          <a:effectLst/>
                          <a:latin typeface="Alte Haas Grotesk"/>
                        </a:rPr>
                        <a:t>Q&amp;A with all speakers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CFF"/>
                    </a:solidFill>
                  </a:tcPr>
                </a:tc>
                <a:tc>
                  <a:txBody>
                    <a:bodyPr/>
                    <a:lstStyle/>
                    <a:p>
                      <a:endParaRPr lang="en-GB" sz="1600" dirty="0">
                        <a:solidFill>
                          <a:schemeClr val="tx2"/>
                        </a:solidFill>
                        <a:effectLst/>
                        <a:latin typeface="Alte Haas Grotesk"/>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CFF"/>
                    </a:solidFill>
                  </a:tcPr>
                </a:tc>
                <a:extLst>
                  <a:ext uri="{0D108BD9-81ED-4DB2-BD59-A6C34878D82A}">
                    <a16:rowId xmlns:a16="http://schemas.microsoft.com/office/drawing/2014/main" val="1982520627"/>
                  </a:ext>
                </a:extLst>
              </a:tr>
              <a:tr h="229213">
                <a:tc>
                  <a:txBody>
                    <a:bodyPr/>
                    <a:lstStyle/>
                    <a:p>
                      <a:pPr algn="ctr"/>
                      <a:r>
                        <a:rPr lang="en-GB" sz="1800" dirty="0">
                          <a:solidFill>
                            <a:schemeClr val="tx2"/>
                          </a:solidFill>
                          <a:effectLst/>
                          <a:latin typeface="Alte Haas Grotesk"/>
                          <a:ea typeface="Calibri" panose="020F0502020204030204" pitchFamily="34" charset="0"/>
                        </a:rPr>
                        <a:t>Comfort break – 5 mins</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F4FF"/>
                    </a:solidFill>
                  </a:tcPr>
                </a:tc>
                <a:tc>
                  <a:txBody>
                    <a:bodyPr/>
                    <a:lstStyle/>
                    <a:p>
                      <a:endParaRPr lang="en-GB" sz="1600" dirty="0">
                        <a:solidFill>
                          <a:schemeClr val="tx2"/>
                        </a:solidFill>
                        <a:effectLst/>
                        <a:latin typeface="Alte Haas Grotesk"/>
                        <a:ea typeface="Calibri" panose="020F050202020403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F4FF"/>
                    </a:solidFill>
                  </a:tcPr>
                </a:tc>
                <a:extLst>
                  <a:ext uri="{0D108BD9-81ED-4DB2-BD59-A6C34878D82A}">
                    <a16:rowId xmlns:a16="http://schemas.microsoft.com/office/drawing/2014/main" val="1277065486"/>
                  </a:ext>
                </a:extLst>
              </a:tr>
              <a:tr h="534328">
                <a:tc>
                  <a:txBody>
                    <a:bodyPr/>
                    <a:lstStyle/>
                    <a:p>
                      <a:r>
                        <a:rPr lang="en-GB" sz="1800" b="0" dirty="0">
                          <a:solidFill>
                            <a:schemeClr val="tx2"/>
                          </a:solidFill>
                          <a:effectLst/>
                          <a:latin typeface="Alte Haas Grotesk"/>
                        </a:rPr>
                        <a:t>7 minute education sessions in the hospital  - an example from Trafford Hospital</a:t>
                      </a:r>
                      <a:endParaRPr lang="en-GB" sz="1800" b="0" dirty="0">
                        <a:solidFill>
                          <a:schemeClr val="tx2"/>
                        </a:solidFill>
                        <a:effectLst/>
                        <a:latin typeface="Alte Haas Grotesk"/>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CFF"/>
                    </a:solidFill>
                  </a:tcPr>
                </a:tc>
                <a:tc>
                  <a:txBody>
                    <a:bodyPr/>
                    <a:lstStyle/>
                    <a:p>
                      <a:r>
                        <a:rPr lang="en-GB" sz="1600" dirty="0">
                          <a:solidFill>
                            <a:schemeClr val="tx2"/>
                          </a:solidFill>
                          <a:effectLst/>
                          <a:latin typeface="Alte Haas Grotesk"/>
                        </a:rPr>
                        <a:t>Sam Turner</a:t>
                      </a:r>
                      <a:endParaRPr lang="en-GB" sz="1600" dirty="0">
                        <a:solidFill>
                          <a:schemeClr val="tx2"/>
                        </a:solidFill>
                        <a:effectLst/>
                        <a:latin typeface="Alte Haas Grotesk"/>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CFF"/>
                    </a:solidFill>
                  </a:tcPr>
                </a:tc>
                <a:extLst>
                  <a:ext uri="{0D108BD9-81ED-4DB2-BD59-A6C34878D82A}">
                    <a16:rowId xmlns:a16="http://schemas.microsoft.com/office/drawing/2014/main" val="2387042461"/>
                  </a:ext>
                </a:extLst>
              </a:tr>
              <a:tr h="188625">
                <a:tc>
                  <a:txBody>
                    <a:bodyPr/>
                    <a:lstStyle/>
                    <a:p>
                      <a:r>
                        <a:rPr lang="en-GB" sz="1800" b="0" dirty="0">
                          <a:solidFill>
                            <a:schemeClr val="tx2"/>
                          </a:solidFill>
                          <a:effectLst/>
                          <a:latin typeface="Alte Haas Grotesk"/>
                        </a:rPr>
                        <a:t>News2 alongside the 4AT – lessons learned</a:t>
                      </a:r>
                      <a:endParaRPr lang="en-GB" sz="1800" b="0" dirty="0">
                        <a:solidFill>
                          <a:schemeClr val="tx2"/>
                        </a:solidFill>
                        <a:effectLst/>
                        <a:latin typeface="Alte Haas Grotesk"/>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CFF"/>
                    </a:solidFill>
                  </a:tcPr>
                </a:tc>
                <a:tc>
                  <a:txBody>
                    <a:bodyPr/>
                    <a:lstStyle/>
                    <a:p>
                      <a:r>
                        <a:rPr lang="en-GB" sz="1600" dirty="0">
                          <a:solidFill>
                            <a:schemeClr val="tx2"/>
                          </a:solidFill>
                          <a:effectLst/>
                          <a:latin typeface="Alte Haas Grotesk"/>
                        </a:rPr>
                        <a:t>Emma Vardy </a:t>
                      </a:r>
                      <a:endParaRPr lang="en-GB" sz="1600" dirty="0">
                        <a:solidFill>
                          <a:schemeClr val="tx2"/>
                        </a:solidFill>
                        <a:effectLst/>
                        <a:latin typeface="Alte Haas Grotesk"/>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CFF"/>
                    </a:solidFill>
                  </a:tcPr>
                </a:tc>
                <a:extLst>
                  <a:ext uri="{0D108BD9-81ED-4DB2-BD59-A6C34878D82A}">
                    <a16:rowId xmlns:a16="http://schemas.microsoft.com/office/drawing/2014/main" val="3176833953"/>
                  </a:ext>
                </a:extLst>
              </a:tr>
              <a:tr h="565876">
                <a:tc>
                  <a:txBody>
                    <a:bodyPr/>
                    <a:lstStyle/>
                    <a:p>
                      <a:r>
                        <a:rPr lang="en-GB" sz="1800" b="0" dirty="0">
                          <a:solidFill>
                            <a:schemeClr val="tx2"/>
                          </a:solidFill>
                          <a:effectLst/>
                          <a:latin typeface="Alte Haas Grotesk"/>
                        </a:rPr>
                        <a:t>Pre-operative planning for the risk of delirium – an example from Tameside Hospital</a:t>
                      </a:r>
                      <a:endParaRPr lang="en-GB" sz="1800" b="0" dirty="0">
                        <a:solidFill>
                          <a:schemeClr val="tx2"/>
                        </a:solidFill>
                        <a:effectLst/>
                        <a:latin typeface="Alte Haas Grotesk"/>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CFF"/>
                    </a:solidFill>
                  </a:tcPr>
                </a:tc>
                <a:tc>
                  <a:txBody>
                    <a:bodyPr/>
                    <a:lstStyle/>
                    <a:p>
                      <a:r>
                        <a:rPr lang="en-GB" sz="1600" dirty="0">
                          <a:solidFill>
                            <a:schemeClr val="tx2"/>
                          </a:solidFill>
                          <a:effectLst/>
                          <a:latin typeface="Alte Haas Grotesk"/>
                        </a:rPr>
                        <a:t>Kellie Smart </a:t>
                      </a:r>
                      <a:endParaRPr lang="en-GB" sz="1600" dirty="0">
                        <a:solidFill>
                          <a:schemeClr val="tx2"/>
                        </a:solidFill>
                        <a:effectLst/>
                        <a:latin typeface="Alte Haas Grotesk"/>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CFF"/>
                    </a:solidFill>
                  </a:tcPr>
                </a:tc>
                <a:extLst>
                  <a:ext uri="{0D108BD9-81ED-4DB2-BD59-A6C34878D82A}">
                    <a16:rowId xmlns:a16="http://schemas.microsoft.com/office/drawing/2014/main" val="1369050181"/>
                  </a:ext>
                </a:extLst>
              </a:tr>
              <a:tr h="353740">
                <a:tc>
                  <a:txBody>
                    <a:bodyPr/>
                    <a:lstStyle/>
                    <a:p>
                      <a:pPr algn="ctr"/>
                      <a:r>
                        <a:rPr lang="en-GB" sz="1800" dirty="0">
                          <a:solidFill>
                            <a:schemeClr val="tx2"/>
                          </a:solidFill>
                          <a:effectLst/>
                          <a:latin typeface="Alte Haas Grotesk"/>
                          <a:ea typeface="Calibri" panose="020F0502020204030204" pitchFamily="34" charset="0"/>
                        </a:rPr>
                        <a:t>Q&amp;A with all speakers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CFF"/>
                    </a:solidFill>
                  </a:tcPr>
                </a:tc>
                <a:tc>
                  <a:txBody>
                    <a:bodyPr/>
                    <a:lstStyle/>
                    <a:p>
                      <a:endParaRPr lang="en-GB" sz="1600" dirty="0">
                        <a:solidFill>
                          <a:schemeClr val="tx2"/>
                        </a:solidFill>
                        <a:effectLst/>
                        <a:latin typeface="Alte Haas Grotesk"/>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CFF"/>
                    </a:solidFill>
                  </a:tcPr>
                </a:tc>
                <a:extLst>
                  <a:ext uri="{0D108BD9-81ED-4DB2-BD59-A6C34878D82A}">
                    <a16:rowId xmlns:a16="http://schemas.microsoft.com/office/drawing/2014/main" val="2952219499"/>
                  </a:ext>
                </a:extLst>
              </a:tr>
              <a:tr h="0">
                <a:tc>
                  <a:txBody>
                    <a:bodyPr/>
                    <a:lstStyle/>
                    <a:p>
                      <a:r>
                        <a:rPr lang="en-GB" sz="1800" b="0" dirty="0">
                          <a:solidFill>
                            <a:schemeClr val="tx2"/>
                          </a:solidFill>
                          <a:effectLst/>
                          <a:latin typeface="Alte Haas Grotesk"/>
                        </a:rPr>
                        <a:t>Evaluation and thank you</a:t>
                      </a:r>
                      <a:endParaRPr lang="en-GB" sz="1800" b="0" dirty="0">
                        <a:solidFill>
                          <a:schemeClr val="tx2"/>
                        </a:solidFill>
                        <a:effectLst/>
                        <a:latin typeface="Alte Haas Grotesk"/>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CFF"/>
                    </a:solidFill>
                  </a:tcPr>
                </a:tc>
                <a:tc>
                  <a:txBody>
                    <a:bodyPr/>
                    <a:lstStyle/>
                    <a:p>
                      <a:r>
                        <a:rPr lang="en-GB" sz="1600" dirty="0">
                          <a:solidFill>
                            <a:schemeClr val="tx2"/>
                          </a:solidFill>
                          <a:effectLst/>
                          <a:latin typeface="Alte Haas Grotesk"/>
                        </a:rPr>
                        <a:t>Emma Vardy</a:t>
                      </a:r>
                      <a:endParaRPr lang="en-GB" sz="1600" dirty="0">
                        <a:solidFill>
                          <a:schemeClr val="tx2"/>
                        </a:solidFill>
                        <a:effectLst/>
                        <a:latin typeface="Alte Haas Grotesk"/>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CFF"/>
                    </a:solidFill>
                  </a:tcPr>
                </a:tc>
                <a:extLst>
                  <a:ext uri="{0D108BD9-81ED-4DB2-BD59-A6C34878D82A}">
                    <a16:rowId xmlns:a16="http://schemas.microsoft.com/office/drawing/2014/main" val="2371673767"/>
                  </a:ext>
                </a:extLst>
              </a:tr>
            </a:tbl>
          </a:graphicData>
        </a:graphic>
      </p:graphicFrame>
    </p:spTree>
    <p:extLst>
      <p:ext uri="{BB962C8B-B14F-4D97-AF65-F5344CB8AC3E}">
        <p14:creationId xmlns:p14="http://schemas.microsoft.com/office/powerpoint/2010/main" val="2355418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1314824" y="735106"/>
            <a:ext cx="10053763" cy="2928470"/>
          </a:xfrm>
        </p:spPr>
        <p:txBody>
          <a:bodyPr anchor="b">
            <a:normAutofit/>
          </a:bodyPr>
          <a:lstStyle/>
          <a:p>
            <a:pPr algn="l"/>
            <a:r>
              <a:rPr lang="en-GB" sz="4800" dirty="0">
                <a:solidFill>
                  <a:srgbClr val="FFFFFF"/>
                </a:solidFill>
                <a:cs typeface="Calibri Light"/>
              </a:rPr>
              <a:t>Accuracy of the 4AT in non-English speaking patients</a:t>
            </a:r>
            <a:endParaRPr lang="en-GB" sz="4800" dirty="0">
              <a:solidFill>
                <a:srgbClr val="FFFFFF"/>
              </a:solidFill>
            </a:endParaRPr>
          </a:p>
        </p:txBody>
      </p:sp>
      <p:sp>
        <p:nvSpPr>
          <p:cNvPr id="3" name="Subtitle 2"/>
          <p:cNvSpPr>
            <a:spLocks noGrp="1"/>
          </p:cNvSpPr>
          <p:nvPr>
            <p:ph type="subTitle" idx="1"/>
          </p:nvPr>
        </p:nvSpPr>
        <p:spPr>
          <a:xfrm>
            <a:off x="1350682" y="4870824"/>
            <a:ext cx="10005951" cy="1458258"/>
          </a:xfrm>
        </p:spPr>
        <p:txBody>
          <a:bodyPr vert="horz" lIns="91440" tIns="45720" rIns="91440" bIns="45720" rtlCol="0" anchor="ctr">
            <a:normAutofit/>
          </a:bodyPr>
          <a:lstStyle/>
          <a:p>
            <a:pPr algn="l"/>
            <a:r>
              <a:rPr lang="en-GB">
                <a:cs typeface="Calibri"/>
              </a:rPr>
              <a:t>ANHAM AHMAD</a:t>
            </a:r>
          </a:p>
          <a:p>
            <a:pPr algn="l"/>
            <a:r>
              <a:rPr lang="en-GB">
                <a:cs typeface="Calibri"/>
              </a:rPr>
              <a:t>DR EMMA VARDY</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7FD577-0996-1503-AB5F-9BE87A49F511}"/>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cs typeface="Calibri Light"/>
              </a:rPr>
              <a:t>Aims</a:t>
            </a:r>
            <a:endParaRPr lang="en-GB" sz="4000">
              <a:solidFill>
                <a:srgbClr val="FFFFFF"/>
              </a:solidFill>
            </a:endParaRPr>
          </a:p>
        </p:txBody>
      </p:sp>
      <p:sp>
        <p:nvSpPr>
          <p:cNvPr id="3" name="Content Placeholder 2">
            <a:extLst>
              <a:ext uri="{FF2B5EF4-FFF2-40B4-BE49-F238E27FC236}">
                <a16:creationId xmlns:a16="http://schemas.microsoft.com/office/drawing/2014/main" id="{76406E50-A970-0AE0-FEB7-92C4F35697A3}"/>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buNone/>
            </a:pPr>
            <a:r>
              <a:rPr lang="en-GB" sz="2000" dirty="0">
                <a:cs typeface="Calibri"/>
              </a:rPr>
              <a:t>1. Accuracy of 4AT </a:t>
            </a:r>
            <a:r>
              <a:rPr lang="en-GB" sz="2000" dirty="0" err="1">
                <a:latin typeface="Alte Haas Grotesk"/>
                <a:hlinkClick r:id="rId2"/>
              </a:rPr>
              <a:t>4AT</a:t>
            </a:r>
            <a:r>
              <a:rPr lang="en-GB" sz="2000" dirty="0">
                <a:latin typeface="Alte Haas Grotesk"/>
                <a:hlinkClick r:id="rId2"/>
              </a:rPr>
              <a:t> (dementia-united.org.uk</a:t>
            </a:r>
            <a:r>
              <a:rPr lang="en-GB" sz="1800" dirty="0">
                <a:latin typeface="Alte Haas Grotesk"/>
                <a:hlinkClick r:id="rId2"/>
              </a:rPr>
              <a:t>)</a:t>
            </a:r>
            <a:r>
              <a:rPr lang="en-GB" dirty="0">
                <a:latin typeface="Alte Haas Grotesk"/>
                <a:cs typeface="Calibri"/>
              </a:rPr>
              <a:t> </a:t>
            </a:r>
            <a:r>
              <a:rPr lang="en-GB" sz="2000" dirty="0">
                <a:cs typeface="Calibri"/>
              </a:rPr>
              <a:t>test in patients who do not speak English </a:t>
            </a:r>
            <a:endParaRPr lang="en-US" sz="2000" dirty="0"/>
          </a:p>
          <a:p>
            <a:pPr marL="0" indent="0">
              <a:buNone/>
            </a:pPr>
            <a:endParaRPr lang="en-GB" sz="2000" dirty="0"/>
          </a:p>
          <a:p>
            <a:pPr marL="0" indent="0">
              <a:buNone/>
            </a:pPr>
            <a:r>
              <a:rPr lang="en-GB" sz="2000" dirty="0">
                <a:cs typeface="Calibri"/>
              </a:rPr>
              <a:t>2. Use of translators during 4AT assessments </a:t>
            </a:r>
          </a:p>
        </p:txBody>
      </p:sp>
    </p:spTree>
    <p:extLst>
      <p:ext uri="{BB962C8B-B14F-4D97-AF65-F5344CB8AC3E}">
        <p14:creationId xmlns:p14="http://schemas.microsoft.com/office/powerpoint/2010/main" val="1434751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5EA7F-EDD5-F735-D114-978C7DF81078}"/>
              </a:ext>
            </a:extLst>
          </p:cNvPr>
          <p:cNvSpPr>
            <a:spLocks noGrp="1"/>
          </p:cNvSpPr>
          <p:nvPr>
            <p:ph type="title"/>
          </p:nvPr>
        </p:nvSpPr>
        <p:spPr>
          <a:xfrm>
            <a:off x="466722" y="586855"/>
            <a:ext cx="3201366" cy="3387497"/>
          </a:xfrm>
        </p:spPr>
        <p:txBody>
          <a:bodyPr anchor="b">
            <a:normAutofit/>
          </a:bodyPr>
          <a:lstStyle/>
          <a:p>
            <a:pPr algn="r"/>
            <a:r>
              <a:rPr lang="en-GB" sz="3400">
                <a:solidFill>
                  <a:srgbClr val="FFFFFF"/>
                </a:solidFill>
                <a:cs typeface="Calibri Light"/>
              </a:rPr>
              <a:t>Non-English Speaking patients</a:t>
            </a:r>
            <a:endParaRPr lang="en-GB" sz="3400">
              <a:solidFill>
                <a:srgbClr val="FFFFFF"/>
              </a:solidFill>
            </a:endParaRPr>
          </a:p>
        </p:txBody>
      </p:sp>
      <p:sp>
        <p:nvSpPr>
          <p:cNvPr id="3" name="Content Placeholder 2">
            <a:extLst>
              <a:ext uri="{FF2B5EF4-FFF2-40B4-BE49-F238E27FC236}">
                <a16:creationId xmlns:a16="http://schemas.microsoft.com/office/drawing/2014/main" id="{6A85ADA1-C10E-8E86-8FF9-184C6FB5A9D8}"/>
              </a:ext>
            </a:extLst>
          </p:cNvPr>
          <p:cNvSpPr>
            <a:spLocks noGrp="1"/>
          </p:cNvSpPr>
          <p:nvPr>
            <p:ph idx="1"/>
          </p:nvPr>
        </p:nvSpPr>
        <p:spPr>
          <a:xfrm>
            <a:off x="4810259" y="649480"/>
            <a:ext cx="6555347" cy="5546047"/>
          </a:xfrm>
        </p:spPr>
        <p:txBody>
          <a:bodyPr vert="horz" lIns="91440" tIns="45720" rIns="91440" bIns="45720" rtlCol="0" anchor="ctr">
            <a:normAutofit/>
          </a:bodyPr>
          <a:lstStyle/>
          <a:p>
            <a:r>
              <a:rPr lang="en-GB" sz="2000">
                <a:ea typeface="+mn-lt"/>
                <a:cs typeface="+mn-lt"/>
              </a:rPr>
              <a:t>A significant number of patients do not speak English as first language</a:t>
            </a:r>
            <a:endParaRPr lang="en-GB" sz="2000">
              <a:cs typeface="Calibri"/>
            </a:endParaRPr>
          </a:p>
          <a:p>
            <a:endParaRPr lang="en-GB" sz="2000">
              <a:cs typeface="Calibri"/>
            </a:endParaRPr>
          </a:p>
          <a:p>
            <a:r>
              <a:rPr lang="en-GB" sz="2000">
                <a:cs typeface="Calibri"/>
              </a:rPr>
              <a:t>Subjective nature  </a:t>
            </a:r>
          </a:p>
          <a:p>
            <a:endParaRPr lang="en-GB" sz="2000">
              <a:cs typeface="Calibri"/>
            </a:endParaRPr>
          </a:p>
          <a:p>
            <a:r>
              <a:rPr lang="en-GB" sz="2000">
                <a:cs typeface="Calibri"/>
              </a:rPr>
              <a:t>Language barriers  </a:t>
            </a:r>
          </a:p>
          <a:p>
            <a:endParaRPr lang="en-GB" sz="2000">
              <a:cs typeface="Calibri"/>
            </a:endParaRPr>
          </a:p>
          <a:p>
            <a:r>
              <a:rPr lang="en-GB" sz="2000">
                <a:cs typeface="Calibri"/>
              </a:rPr>
              <a:t>Gap in literature </a:t>
            </a:r>
          </a:p>
        </p:txBody>
      </p:sp>
    </p:spTree>
    <p:extLst>
      <p:ext uri="{BB962C8B-B14F-4D97-AF65-F5344CB8AC3E}">
        <p14:creationId xmlns:p14="http://schemas.microsoft.com/office/powerpoint/2010/main" val="3855883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877AC3-FBA9-7EEA-E9C8-96F9F8B908E9}"/>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cs typeface="Calibri Light"/>
              </a:rPr>
              <a:t>Methodology</a:t>
            </a:r>
            <a:endParaRPr lang="en-GB" sz="4000">
              <a:solidFill>
                <a:srgbClr val="FFFFFF"/>
              </a:solidFill>
            </a:endParaRPr>
          </a:p>
        </p:txBody>
      </p:sp>
      <p:sp>
        <p:nvSpPr>
          <p:cNvPr id="3" name="Content Placeholder 2">
            <a:extLst>
              <a:ext uri="{FF2B5EF4-FFF2-40B4-BE49-F238E27FC236}">
                <a16:creationId xmlns:a16="http://schemas.microsoft.com/office/drawing/2014/main" id="{B3FF0D70-F1C4-C5E6-0027-C8633ED14813}"/>
              </a:ext>
            </a:extLst>
          </p:cNvPr>
          <p:cNvSpPr>
            <a:spLocks noGrp="1"/>
          </p:cNvSpPr>
          <p:nvPr>
            <p:ph idx="1"/>
          </p:nvPr>
        </p:nvSpPr>
        <p:spPr>
          <a:xfrm>
            <a:off x="4810259" y="649480"/>
            <a:ext cx="6555347" cy="5546047"/>
          </a:xfrm>
        </p:spPr>
        <p:txBody>
          <a:bodyPr vert="horz" lIns="91440" tIns="45720" rIns="91440" bIns="45720" rtlCol="0" anchor="ctr">
            <a:normAutofit/>
          </a:bodyPr>
          <a:lstStyle/>
          <a:p>
            <a:r>
              <a:rPr lang="en-GB" sz="2000">
                <a:cs typeface="Calibri"/>
              </a:rPr>
              <a:t>Retrospective study </a:t>
            </a:r>
          </a:p>
          <a:p>
            <a:r>
              <a:rPr lang="en-GB" sz="2000">
                <a:ea typeface="+mn-lt"/>
                <a:cs typeface="+mn-lt"/>
              </a:rPr>
              <a:t>All non-English speaking patients, aged over 65 who attended A&amp;E at Salford Royal Hospital from 2/11/21 until 27/4/22</a:t>
            </a:r>
          </a:p>
          <a:p>
            <a:r>
              <a:rPr lang="en-GB" sz="2000">
                <a:cs typeface="Calibri"/>
              </a:rPr>
              <a:t>76 patients </a:t>
            </a:r>
          </a:p>
          <a:p>
            <a:pPr marL="0" indent="0">
              <a:buNone/>
            </a:pPr>
            <a:endParaRPr lang="en-GB" sz="2000">
              <a:cs typeface="Calibri"/>
            </a:endParaRPr>
          </a:p>
          <a:p>
            <a:r>
              <a:rPr lang="en-GB" sz="2000">
                <a:cs typeface="Calibri"/>
              </a:rPr>
              <a:t>Admission documents were utilised to find details of 4AT </a:t>
            </a:r>
          </a:p>
          <a:p>
            <a:r>
              <a:rPr lang="en-GB" sz="2000">
                <a:cs typeface="Calibri"/>
              </a:rPr>
              <a:t>Spreadsheet created: age, admission reason, 4AT score, language spoken, use of interpreter</a:t>
            </a:r>
          </a:p>
        </p:txBody>
      </p:sp>
    </p:spTree>
    <p:extLst>
      <p:ext uri="{BB962C8B-B14F-4D97-AF65-F5344CB8AC3E}">
        <p14:creationId xmlns:p14="http://schemas.microsoft.com/office/powerpoint/2010/main" val="1699312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7">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9">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93BD4B-D3B0-760D-4AE7-BF49E90B69B8}"/>
              </a:ext>
            </a:extLst>
          </p:cNvPr>
          <p:cNvSpPr>
            <a:spLocks noGrp="1"/>
          </p:cNvSpPr>
          <p:nvPr>
            <p:ph type="title"/>
          </p:nvPr>
        </p:nvSpPr>
        <p:spPr>
          <a:xfrm>
            <a:off x="806825" y="457201"/>
            <a:ext cx="2844800" cy="3588870"/>
          </a:xfrm>
        </p:spPr>
        <p:txBody>
          <a:bodyPr anchor="b">
            <a:normAutofit/>
          </a:bodyPr>
          <a:lstStyle/>
          <a:p>
            <a:pPr algn="r"/>
            <a:r>
              <a:rPr lang="en-GB" sz="4000">
                <a:solidFill>
                  <a:srgbClr val="FFFFFF"/>
                </a:solidFill>
                <a:cs typeface="Calibri Light" panose="020F0302020204030204"/>
              </a:rPr>
              <a:t>Results</a:t>
            </a:r>
          </a:p>
        </p:txBody>
      </p:sp>
      <p:sp>
        <p:nvSpPr>
          <p:cNvPr id="3" name="Content Placeholder 2">
            <a:extLst>
              <a:ext uri="{FF2B5EF4-FFF2-40B4-BE49-F238E27FC236}">
                <a16:creationId xmlns:a16="http://schemas.microsoft.com/office/drawing/2014/main" id="{86A35B82-722F-2221-6786-33F0BBF39F0F}"/>
              </a:ext>
            </a:extLst>
          </p:cNvPr>
          <p:cNvSpPr>
            <a:spLocks noGrp="1"/>
          </p:cNvSpPr>
          <p:nvPr>
            <p:ph idx="1"/>
          </p:nvPr>
        </p:nvSpPr>
        <p:spPr>
          <a:xfrm>
            <a:off x="4649245" y="669363"/>
            <a:ext cx="3290579" cy="5534211"/>
          </a:xfrm>
        </p:spPr>
        <p:txBody>
          <a:bodyPr vert="horz" lIns="91440" tIns="45720" rIns="91440" bIns="45720" rtlCol="0" anchor="ctr">
            <a:normAutofit/>
          </a:bodyPr>
          <a:lstStyle/>
          <a:p>
            <a:r>
              <a:rPr lang="en-GB" sz="2000">
                <a:cs typeface="Calibri"/>
              </a:rPr>
              <a:t>16 different languages: Urdu, Polish, Arabic</a:t>
            </a:r>
            <a:endParaRPr lang="en-US" sz="2000"/>
          </a:p>
          <a:p>
            <a:endParaRPr lang="en-GB" sz="2000"/>
          </a:p>
          <a:p>
            <a:r>
              <a:rPr lang="en-GB" sz="2000">
                <a:cs typeface="Calibri"/>
              </a:rPr>
              <a:t>Only 22 patients had 4AT completed on admission compared to 42% of all patients aged 65 and over </a:t>
            </a:r>
          </a:p>
          <a:p>
            <a:endParaRPr lang="en-GB" sz="2000">
              <a:cs typeface="Calibri"/>
            </a:endParaRPr>
          </a:p>
          <a:p>
            <a:r>
              <a:rPr lang="en-GB" sz="2000">
                <a:cs typeface="Calibri"/>
              </a:rPr>
              <a:t>A variety of scores, 50% scored 0 </a:t>
            </a:r>
          </a:p>
          <a:p>
            <a:pPr marL="0" indent="0">
              <a:buNone/>
            </a:pPr>
            <a:endParaRPr lang="en-GB" sz="2000">
              <a:cs typeface="Calibri"/>
            </a:endParaRPr>
          </a:p>
          <a:p>
            <a:endParaRPr lang="en-GB" sz="2000">
              <a:cs typeface="Calibri"/>
            </a:endParaRPr>
          </a:p>
          <a:p>
            <a:endParaRPr lang="en-GB" sz="2000">
              <a:cs typeface="Calibri"/>
            </a:endParaRPr>
          </a:p>
        </p:txBody>
      </p:sp>
      <p:pic>
        <p:nvPicPr>
          <p:cNvPr id="5" name="Picture 5" descr="Chart, pie chart&#10;&#10;Description automatically generated">
            <a:extLst>
              <a:ext uri="{FF2B5EF4-FFF2-40B4-BE49-F238E27FC236}">
                <a16:creationId xmlns:a16="http://schemas.microsoft.com/office/drawing/2014/main" id="{3A536557-C25C-035D-1294-4AC242A01218}"/>
              </a:ext>
            </a:extLst>
          </p:cNvPr>
          <p:cNvPicPr>
            <a:picLocks noChangeAspect="1"/>
          </p:cNvPicPr>
          <p:nvPr/>
        </p:nvPicPr>
        <p:blipFill>
          <a:blip r:embed="rId2"/>
          <a:stretch>
            <a:fillRect/>
          </a:stretch>
        </p:blipFill>
        <p:spPr>
          <a:xfrm>
            <a:off x="8580406" y="900555"/>
            <a:ext cx="2598492" cy="2381255"/>
          </a:xfrm>
          <a:prstGeom prst="rect">
            <a:avLst/>
          </a:prstGeom>
        </p:spPr>
      </p:pic>
      <p:pic>
        <p:nvPicPr>
          <p:cNvPr id="4" name="Picture 4" descr="Chart, pie chart&#10;&#10;Description automatically generated">
            <a:extLst>
              <a:ext uri="{FF2B5EF4-FFF2-40B4-BE49-F238E27FC236}">
                <a16:creationId xmlns:a16="http://schemas.microsoft.com/office/drawing/2014/main" id="{4BE8795B-9962-E5DF-6138-B4966E267E1F}"/>
              </a:ext>
            </a:extLst>
          </p:cNvPr>
          <p:cNvPicPr>
            <a:picLocks noChangeAspect="1"/>
          </p:cNvPicPr>
          <p:nvPr/>
        </p:nvPicPr>
        <p:blipFill>
          <a:blip r:embed="rId3"/>
          <a:stretch>
            <a:fillRect/>
          </a:stretch>
        </p:blipFill>
        <p:spPr>
          <a:xfrm>
            <a:off x="8835265" y="3589863"/>
            <a:ext cx="2088773" cy="2395235"/>
          </a:xfrm>
          <a:prstGeom prst="rect">
            <a:avLst/>
          </a:prstGeom>
        </p:spPr>
      </p:pic>
    </p:spTree>
    <p:extLst>
      <p:ext uri="{BB962C8B-B14F-4D97-AF65-F5344CB8AC3E}">
        <p14:creationId xmlns:p14="http://schemas.microsoft.com/office/powerpoint/2010/main" val="1399552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1BD7F7-CA10-83BE-CB51-768F65D5CB57}"/>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cs typeface="Calibri Light"/>
              </a:rPr>
              <a:t>Results continued </a:t>
            </a:r>
            <a:endParaRPr lang="en-GB" sz="4000">
              <a:solidFill>
                <a:srgbClr val="FFFFFF"/>
              </a:solidFill>
            </a:endParaRPr>
          </a:p>
        </p:txBody>
      </p:sp>
      <p:sp>
        <p:nvSpPr>
          <p:cNvPr id="3" name="Content Placeholder 2">
            <a:extLst>
              <a:ext uri="{FF2B5EF4-FFF2-40B4-BE49-F238E27FC236}">
                <a16:creationId xmlns:a16="http://schemas.microsoft.com/office/drawing/2014/main" id="{C7F59703-DDBE-CFF1-898D-ECF7A9068139}"/>
              </a:ext>
            </a:extLst>
          </p:cNvPr>
          <p:cNvSpPr>
            <a:spLocks noGrp="1"/>
          </p:cNvSpPr>
          <p:nvPr>
            <p:ph idx="1"/>
          </p:nvPr>
        </p:nvSpPr>
        <p:spPr>
          <a:xfrm>
            <a:off x="4581727" y="649480"/>
            <a:ext cx="3025303" cy="5546047"/>
          </a:xfrm>
        </p:spPr>
        <p:txBody>
          <a:bodyPr vert="horz" lIns="91440" tIns="45720" rIns="91440" bIns="45720" rtlCol="0" anchor="ctr">
            <a:normAutofit/>
          </a:bodyPr>
          <a:lstStyle/>
          <a:p>
            <a:r>
              <a:rPr lang="en-GB" sz="2000">
                <a:cs typeface="Calibri"/>
              </a:rPr>
              <a:t>Of the 22 patients who had 4AT completed: 5 had no interpreter</a:t>
            </a:r>
          </a:p>
          <a:p>
            <a:r>
              <a:rPr lang="en-GB" sz="2000">
                <a:cs typeface="Calibri"/>
              </a:rPr>
              <a:t>Of the 17 who had interpreters, only 4 were formal interpreters</a:t>
            </a:r>
          </a:p>
        </p:txBody>
      </p:sp>
      <p:pic>
        <p:nvPicPr>
          <p:cNvPr id="5" name="Picture 4" descr="Chart, bar chart&#10;&#10;Description automatically generated">
            <a:extLst>
              <a:ext uri="{FF2B5EF4-FFF2-40B4-BE49-F238E27FC236}">
                <a16:creationId xmlns:a16="http://schemas.microsoft.com/office/drawing/2014/main" id="{39FDB5AC-F7C6-DB0A-92AF-4B9F048881FF}"/>
              </a:ext>
            </a:extLst>
          </p:cNvPr>
          <p:cNvPicPr>
            <a:picLocks noChangeAspect="1"/>
          </p:cNvPicPr>
          <p:nvPr/>
        </p:nvPicPr>
        <p:blipFill rotWithShape="1">
          <a:blip r:embed="rId2"/>
          <a:srcRect l="1428" r="13913" b="1"/>
          <a:stretch/>
        </p:blipFill>
        <p:spPr>
          <a:xfrm>
            <a:off x="8109502" y="2093479"/>
            <a:ext cx="3615776" cy="2682921"/>
          </a:xfrm>
          <a:prstGeom prst="rect">
            <a:avLst/>
          </a:prstGeom>
        </p:spPr>
      </p:pic>
    </p:spTree>
    <p:extLst>
      <p:ext uri="{BB962C8B-B14F-4D97-AF65-F5344CB8AC3E}">
        <p14:creationId xmlns:p14="http://schemas.microsoft.com/office/powerpoint/2010/main" val="4275221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467728-8394-CABE-5BE2-A41180BE078A}"/>
              </a:ext>
            </a:extLst>
          </p:cNvPr>
          <p:cNvSpPr>
            <a:spLocks noGrp="1"/>
          </p:cNvSpPr>
          <p:nvPr>
            <p:ph type="title"/>
          </p:nvPr>
        </p:nvSpPr>
        <p:spPr>
          <a:xfrm>
            <a:off x="466722" y="586855"/>
            <a:ext cx="3201366" cy="3387497"/>
          </a:xfrm>
        </p:spPr>
        <p:txBody>
          <a:bodyPr anchor="b">
            <a:normAutofit/>
          </a:bodyPr>
          <a:lstStyle/>
          <a:p>
            <a:pPr algn="r"/>
            <a:r>
              <a:rPr lang="en-GB" sz="2800">
                <a:solidFill>
                  <a:srgbClr val="FFFFFF"/>
                </a:solidFill>
                <a:cs typeface="Calibri Light"/>
              </a:rPr>
              <a:t>Conclusion and recommendations  </a:t>
            </a:r>
            <a:endParaRPr lang="en-GB" sz="2800">
              <a:solidFill>
                <a:srgbClr val="FFFFFF"/>
              </a:solidFill>
            </a:endParaRPr>
          </a:p>
        </p:txBody>
      </p:sp>
      <p:sp>
        <p:nvSpPr>
          <p:cNvPr id="3" name="Content Placeholder 2">
            <a:extLst>
              <a:ext uri="{FF2B5EF4-FFF2-40B4-BE49-F238E27FC236}">
                <a16:creationId xmlns:a16="http://schemas.microsoft.com/office/drawing/2014/main" id="{651AF765-24A7-5DD3-DB21-B971C4E6E4EC}"/>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buNone/>
            </a:pPr>
            <a:r>
              <a:rPr lang="en-GB" sz="2000" b="1" dirty="0">
                <a:cs typeface="Calibri"/>
              </a:rPr>
              <a:t>Low rate of 4AT completion</a:t>
            </a:r>
          </a:p>
          <a:p>
            <a:r>
              <a:rPr lang="en-GB" sz="2000" dirty="0">
                <a:cs typeface="Calibri"/>
              </a:rPr>
              <a:t>Increase awareness of completing 4AT assessment such as posters</a:t>
            </a:r>
          </a:p>
          <a:p>
            <a:endParaRPr lang="en-GB" sz="2000" dirty="0">
              <a:cs typeface="Calibri"/>
            </a:endParaRPr>
          </a:p>
          <a:p>
            <a:pPr marL="0" indent="0">
              <a:buNone/>
            </a:pPr>
            <a:r>
              <a:rPr lang="en-GB" sz="2000" b="1" dirty="0">
                <a:cs typeface="Calibri"/>
              </a:rPr>
              <a:t>Interpreters were not used in majority of cases</a:t>
            </a:r>
          </a:p>
          <a:p>
            <a:r>
              <a:rPr lang="en-GB" sz="2000" dirty="0">
                <a:cs typeface="Calibri"/>
              </a:rPr>
              <a:t>Consider translating 4AT into further languages </a:t>
            </a:r>
          </a:p>
          <a:p>
            <a:r>
              <a:rPr lang="en-GB" sz="2000" dirty="0">
                <a:cs typeface="Calibri"/>
              </a:rPr>
              <a:t>Ensure interpreters are present </a:t>
            </a:r>
          </a:p>
        </p:txBody>
      </p:sp>
    </p:spTree>
    <p:extLst>
      <p:ext uri="{BB962C8B-B14F-4D97-AF65-F5344CB8AC3E}">
        <p14:creationId xmlns:p14="http://schemas.microsoft.com/office/powerpoint/2010/main" val="2733018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CFB3BC2-48F5-4A94-9C3D-5586D777DCDC}"/>
              </a:ext>
            </a:extLst>
          </p:cNvPr>
          <p:cNvSpPr txBox="1"/>
          <p:nvPr/>
        </p:nvSpPr>
        <p:spPr>
          <a:xfrm>
            <a:off x="302413" y="279818"/>
            <a:ext cx="9784267" cy="861774"/>
          </a:xfrm>
          <a:prstGeom prst="rect">
            <a:avLst/>
          </a:prstGeom>
          <a:noFill/>
        </p:spPr>
        <p:txBody>
          <a:bodyPr wrap="square" rtlCol="0">
            <a:spAutoFit/>
          </a:bodyPr>
          <a:lstStyle/>
          <a:p>
            <a:r>
              <a:rPr lang="en-GB" sz="2500" b="1" dirty="0">
                <a:solidFill>
                  <a:srgbClr val="3E5F73"/>
                </a:solidFill>
              </a:rPr>
              <a:t>Harnessing lived experience and co-production at the heart of Dementia United’s work; creating a Delirium Zine</a:t>
            </a:r>
          </a:p>
        </p:txBody>
      </p:sp>
      <p:sp>
        <p:nvSpPr>
          <p:cNvPr id="7" name="TextBox 6">
            <a:extLst>
              <a:ext uri="{FF2B5EF4-FFF2-40B4-BE49-F238E27FC236}">
                <a16:creationId xmlns:a16="http://schemas.microsoft.com/office/drawing/2014/main" id="{A793CD41-F8C9-4D60-AC9D-784CE36BE5E8}"/>
              </a:ext>
            </a:extLst>
          </p:cNvPr>
          <p:cNvSpPr txBox="1"/>
          <p:nvPr/>
        </p:nvSpPr>
        <p:spPr>
          <a:xfrm>
            <a:off x="446121" y="4550606"/>
            <a:ext cx="8130752" cy="1569660"/>
          </a:xfrm>
          <a:prstGeom prst="rect">
            <a:avLst/>
          </a:prstGeom>
          <a:noFill/>
        </p:spPr>
        <p:txBody>
          <a:bodyPr wrap="square">
            <a:spAutoFit/>
          </a:bodyPr>
          <a:lstStyle/>
          <a:p>
            <a:pPr lvl="0"/>
            <a:r>
              <a:rPr lang="en-GB" sz="2400" b="1" dirty="0">
                <a:solidFill>
                  <a:schemeClr val="tx2"/>
                </a:solidFill>
                <a:ea typeface="Calibri" panose="020F0502020204030204" pitchFamily="34" charset="0"/>
                <a:cs typeface="Arial" panose="020B0604020202020204" pitchFamily="34" charset="0"/>
              </a:rPr>
              <a:t>Lived experience accounts</a:t>
            </a:r>
          </a:p>
          <a:p>
            <a:pPr marL="285750" lvl="0" indent="-285750">
              <a:buFont typeface="Arial" panose="020B0604020202020204" pitchFamily="34" charset="0"/>
              <a:buChar char="•"/>
            </a:pPr>
            <a:r>
              <a:rPr lang="en-GB" sz="2400" dirty="0">
                <a:solidFill>
                  <a:schemeClr val="tx2"/>
                </a:solidFill>
                <a:ea typeface="Calibri" panose="020F0502020204030204" pitchFamily="34" charset="0"/>
                <a:cs typeface="Arial" panose="020B0604020202020204" pitchFamily="34" charset="0"/>
              </a:rPr>
              <a:t>John’s account of his hospital experience, Liz and Mike film </a:t>
            </a:r>
            <a:r>
              <a:rPr lang="en-GB" sz="2400" dirty="0">
                <a:hlinkClick r:id="rId3"/>
              </a:rPr>
              <a:t>Delirium - Dementia United (dementia-united.org.uk)</a:t>
            </a:r>
            <a:r>
              <a:rPr lang="en-GB" sz="2400" dirty="0"/>
              <a:t> </a:t>
            </a:r>
          </a:p>
          <a:p>
            <a:pPr marL="285750" indent="-285750">
              <a:buFont typeface="Arial" panose="020B0604020202020204" pitchFamily="34" charset="0"/>
              <a:buChar char="•"/>
            </a:pPr>
            <a:endParaRPr lang="en-GB" sz="2400" dirty="0">
              <a:effectLst/>
              <a:latin typeface="Alte Haas Grotesk"/>
              <a:ea typeface="Calibri" panose="020F050202020403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25A3F57B-649E-42FC-9503-2F3304DBF6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413" y="1350172"/>
            <a:ext cx="3495320" cy="1413467"/>
          </a:xfrm>
          <a:prstGeom prst="rect">
            <a:avLst/>
          </a:prstGeom>
        </p:spPr>
      </p:pic>
      <p:sp>
        <p:nvSpPr>
          <p:cNvPr id="6" name="TextBox 5">
            <a:extLst>
              <a:ext uri="{FF2B5EF4-FFF2-40B4-BE49-F238E27FC236}">
                <a16:creationId xmlns:a16="http://schemas.microsoft.com/office/drawing/2014/main" id="{86C6F101-1684-4398-9FEC-1BE21F45432A}"/>
              </a:ext>
            </a:extLst>
          </p:cNvPr>
          <p:cNvSpPr txBox="1"/>
          <p:nvPr/>
        </p:nvSpPr>
        <p:spPr>
          <a:xfrm>
            <a:off x="3854845" y="1517462"/>
            <a:ext cx="6094428" cy="646331"/>
          </a:xfrm>
          <a:prstGeom prst="rect">
            <a:avLst/>
          </a:prstGeom>
          <a:noFill/>
        </p:spPr>
        <p:txBody>
          <a:bodyPr wrap="square">
            <a:spAutoFit/>
          </a:bodyPr>
          <a:lstStyle/>
          <a:p>
            <a:pPr algn="ctr"/>
            <a:r>
              <a:rPr lang="en-GB" dirty="0">
                <a:latin typeface="Alte Haas Grotesk"/>
                <a:hlinkClick r:id="rId5"/>
              </a:rPr>
              <a:t>Translated delirium resources - Dementia United (dementia-united.org.uk)</a:t>
            </a:r>
            <a:endParaRPr lang="en-GB" dirty="0">
              <a:latin typeface="Alte Haas Grotesk"/>
            </a:endParaRPr>
          </a:p>
        </p:txBody>
      </p:sp>
      <p:sp>
        <p:nvSpPr>
          <p:cNvPr id="8" name="TextBox 7">
            <a:extLst>
              <a:ext uri="{FF2B5EF4-FFF2-40B4-BE49-F238E27FC236}">
                <a16:creationId xmlns:a16="http://schemas.microsoft.com/office/drawing/2014/main" id="{395F4709-1FBF-4E98-B701-80C038C768A8}"/>
              </a:ext>
            </a:extLst>
          </p:cNvPr>
          <p:cNvSpPr txBox="1"/>
          <p:nvPr/>
        </p:nvSpPr>
        <p:spPr>
          <a:xfrm>
            <a:off x="3674801" y="2216497"/>
            <a:ext cx="6094428" cy="646331"/>
          </a:xfrm>
          <a:prstGeom prst="rect">
            <a:avLst/>
          </a:prstGeom>
          <a:noFill/>
        </p:spPr>
        <p:txBody>
          <a:bodyPr wrap="square">
            <a:spAutoFit/>
          </a:bodyPr>
          <a:lstStyle/>
          <a:p>
            <a:pPr algn="ctr"/>
            <a:r>
              <a:rPr lang="en-GB" dirty="0">
                <a:hlinkClick r:id="rId6"/>
              </a:rPr>
              <a:t>Delirium toolkit training resources - Dementia United (dementia-united.org.uk)</a:t>
            </a:r>
            <a:endParaRPr lang="en-GB" dirty="0">
              <a:solidFill>
                <a:schemeClr val="tx2"/>
              </a:solidFill>
              <a:latin typeface="Alte Haas Grotesk"/>
            </a:endParaRPr>
          </a:p>
        </p:txBody>
      </p:sp>
      <p:sp>
        <p:nvSpPr>
          <p:cNvPr id="9" name="Text Placeholder 12">
            <a:extLst>
              <a:ext uri="{FF2B5EF4-FFF2-40B4-BE49-F238E27FC236}">
                <a16:creationId xmlns:a16="http://schemas.microsoft.com/office/drawing/2014/main" id="{AB71B22F-9FA4-46F4-B140-7E772957D4FE}"/>
              </a:ext>
            </a:extLst>
          </p:cNvPr>
          <p:cNvSpPr txBox="1">
            <a:spLocks/>
          </p:cNvSpPr>
          <p:nvPr/>
        </p:nvSpPr>
        <p:spPr>
          <a:xfrm>
            <a:off x="446121" y="3288228"/>
            <a:ext cx="9323108" cy="923385"/>
          </a:xfrm>
          <a:prstGeom prst="rect">
            <a:avLst/>
          </a:prstGeom>
          <a:ln w="19050">
            <a:solidFill>
              <a:schemeClr val="bg1"/>
            </a:solidFill>
          </a:ln>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solidFill>
                  <a:schemeClr val="tx2"/>
                </a:solidFill>
                <a:latin typeface="+mj-lt"/>
              </a:rPr>
              <a:t>Lived experience engagement </a:t>
            </a:r>
            <a:r>
              <a:rPr lang="en-GB" sz="2400" dirty="0">
                <a:solidFill>
                  <a:schemeClr val="tx2"/>
                </a:solidFill>
                <a:latin typeface="+mj-lt"/>
              </a:rPr>
              <a:t>people with dementia, Dementia Carers Expert Reference Group, South Asian Carers group and Greater Manchester’s Older People’s Network (Health and Social Care group)</a:t>
            </a:r>
            <a:endParaRPr lang="en-GB" sz="6600" dirty="0">
              <a:latin typeface="+mj-lt"/>
            </a:endParaRPr>
          </a:p>
          <a:p>
            <a:pPr marL="0" indent="0">
              <a:buFont typeface="Arial" panose="020B0604020202020204" pitchFamily="34" charset="0"/>
              <a:buNone/>
            </a:pPr>
            <a:endParaRPr lang="en-GB" sz="1800" dirty="0">
              <a:latin typeface="+mj-lt"/>
            </a:endParaRPr>
          </a:p>
        </p:txBody>
      </p:sp>
      <p:pic>
        <p:nvPicPr>
          <p:cNvPr id="10" name="Picture 2">
            <a:extLst>
              <a:ext uri="{FF2B5EF4-FFF2-40B4-BE49-F238E27FC236}">
                <a16:creationId xmlns:a16="http://schemas.microsoft.com/office/drawing/2014/main" id="{F9B2EE6C-BD1A-4C79-AA79-7CB2317C99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1920" y="3949831"/>
            <a:ext cx="3589773" cy="2489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4594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5600C77C-9332-48CC-A413-64F30F3059BD}"/>
              </a:ext>
            </a:extLst>
          </p:cNvPr>
          <p:cNvSpPr>
            <a:spLocks noGrp="1"/>
          </p:cNvSpPr>
          <p:nvPr>
            <p:ph type="title"/>
          </p:nvPr>
        </p:nvSpPr>
        <p:spPr>
          <a:xfrm>
            <a:off x="838200" y="609600"/>
            <a:ext cx="3739341" cy="1330839"/>
          </a:xfrm>
        </p:spPr>
        <p:txBody>
          <a:bodyPr vert="horz" lIns="91440" tIns="45720" rIns="91440" bIns="45720" rtlCol="0" anchor="ctr">
            <a:normAutofit/>
          </a:bodyPr>
          <a:lstStyle/>
          <a:p>
            <a:pPr>
              <a:spcBef>
                <a:spcPct val="0"/>
              </a:spcBef>
            </a:pPr>
            <a:r>
              <a:rPr lang="en-US" sz="4400" kern="1200">
                <a:solidFill>
                  <a:schemeClr val="tx1"/>
                </a:solidFill>
                <a:latin typeface="+mj-lt"/>
                <a:ea typeface="+mj-ea"/>
                <a:cs typeface="+mj-cs"/>
              </a:rPr>
              <a:t>What is a Zine?</a:t>
            </a:r>
          </a:p>
        </p:txBody>
      </p:sp>
      <p:sp>
        <p:nvSpPr>
          <p:cNvPr id="2" name="Text Placeholder 1">
            <a:extLst>
              <a:ext uri="{FF2B5EF4-FFF2-40B4-BE49-F238E27FC236}">
                <a16:creationId xmlns:a16="http://schemas.microsoft.com/office/drawing/2014/main" id="{8A821448-36CD-4856-B657-82616CB15896}"/>
              </a:ext>
            </a:extLst>
          </p:cNvPr>
          <p:cNvSpPr>
            <a:spLocks noGrp="1"/>
          </p:cNvSpPr>
          <p:nvPr>
            <p:ph type="body" idx="1"/>
          </p:nvPr>
        </p:nvSpPr>
        <p:spPr>
          <a:xfrm>
            <a:off x="510850" y="1702676"/>
            <a:ext cx="4934607" cy="4824247"/>
          </a:xfrm>
        </p:spPr>
        <p:txBody>
          <a:bodyPr vert="horz" lIns="91440" tIns="45720" rIns="91440" bIns="45720" rtlCol="0">
            <a:normAutofit/>
          </a:bodyPr>
          <a:lstStyle/>
          <a:p>
            <a:pPr indent="-228600"/>
            <a:r>
              <a:rPr lang="en-US" dirty="0">
                <a:solidFill>
                  <a:schemeClr val="tx1"/>
                </a:solidFill>
                <a:latin typeface="+mn-lt"/>
                <a:ea typeface="+mn-ea"/>
                <a:cs typeface="+mn-cs"/>
              </a:rPr>
              <a:t>Zines give voice to the disenfranchised </a:t>
            </a:r>
          </a:p>
          <a:p>
            <a:pPr indent="-228600"/>
            <a:r>
              <a:rPr lang="en-US" dirty="0">
                <a:solidFill>
                  <a:schemeClr val="tx1"/>
                </a:solidFill>
                <a:latin typeface="+mn-lt"/>
                <a:ea typeface="+mn-ea"/>
                <a:cs typeface="+mn-cs"/>
              </a:rPr>
              <a:t>Self-published</a:t>
            </a:r>
          </a:p>
          <a:p>
            <a:pPr indent="-228600"/>
            <a:r>
              <a:rPr lang="en-US" dirty="0">
                <a:solidFill>
                  <a:schemeClr val="tx1"/>
                </a:solidFill>
                <a:latin typeface="+mn-lt"/>
                <a:ea typeface="+mn-ea"/>
                <a:cs typeface="+mn-cs"/>
              </a:rPr>
              <a:t>Mixed-media format to suit all abilities and inclinations</a:t>
            </a:r>
          </a:p>
          <a:p>
            <a:pPr indent="-228600"/>
            <a:r>
              <a:rPr lang="en-US" dirty="0">
                <a:solidFill>
                  <a:schemeClr val="tx1"/>
                </a:solidFill>
                <a:latin typeface="+mn-lt"/>
                <a:ea typeface="+mn-ea"/>
                <a:cs typeface="+mn-cs"/>
              </a:rPr>
              <a:t>Compact 8-page print makes for easy circulation and reproducibility </a:t>
            </a:r>
          </a:p>
          <a:p>
            <a:pPr indent="-228600"/>
            <a:r>
              <a:rPr lang="en-US" dirty="0">
                <a:solidFill>
                  <a:schemeClr val="tx1"/>
                </a:solidFill>
                <a:latin typeface="+mn-lt"/>
                <a:ea typeface="+mn-ea"/>
                <a:cs typeface="+mn-cs"/>
              </a:rPr>
              <a:t>The medium of social activism</a:t>
            </a:r>
          </a:p>
          <a:p>
            <a:pPr indent="-228600"/>
            <a:r>
              <a:rPr lang="en-US" dirty="0">
                <a:solidFill>
                  <a:schemeClr val="tx1"/>
                </a:solidFill>
                <a:latin typeface="+mn-lt"/>
                <a:ea typeface="+mn-ea"/>
                <a:cs typeface="+mn-cs"/>
              </a:rPr>
              <a:t>It is the publication format for people who have something to say</a:t>
            </a:r>
          </a:p>
          <a:p>
            <a:pPr indent="-228600"/>
            <a:endParaRPr lang="en-US" sz="1700" dirty="0">
              <a:solidFill>
                <a:schemeClr val="tx1"/>
              </a:solidFill>
              <a:latin typeface="+mn-lt"/>
              <a:ea typeface="+mn-ea"/>
              <a:cs typeface="+mn-cs"/>
            </a:endParaRPr>
          </a:p>
        </p:txBody>
      </p:sp>
      <p:pic>
        <p:nvPicPr>
          <p:cNvPr id="5" name="Picture 4">
            <a:extLst>
              <a:ext uri="{FF2B5EF4-FFF2-40B4-BE49-F238E27FC236}">
                <a16:creationId xmlns:a16="http://schemas.microsoft.com/office/drawing/2014/main" id="{B8BE1D58-D433-42D4-AD46-045AEA785F10}"/>
              </a:ext>
            </a:extLst>
          </p:cNvPr>
          <p:cNvPicPr>
            <a:picLocks noChangeAspect="1"/>
          </p:cNvPicPr>
          <p:nvPr/>
        </p:nvPicPr>
        <p:blipFill rotWithShape="1">
          <a:blip r:embed="rId2"/>
          <a:srcRect l="46013" t="40686" r="19850" b="19755"/>
          <a:stretch/>
        </p:blipFill>
        <p:spPr>
          <a:xfrm>
            <a:off x="5445457" y="1434780"/>
            <a:ext cx="6155141" cy="4012180"/>
          </a:xfrm>
          <a:prstGeom prst="rect">
            <a:avLst/>
          </a:prstGeom>
        </p:spPr>
      </p:pic>
    </p:spTree>
    <p:extLst>
      <p:ext uri="{BB962C8B-B14F-4D97-AF65-F5344CB8AC3E}">
        <p14:creationId xmlns:p14="http://schemas.microsoft.com/office/powerpoint/2010/main" val="3832819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600C77C-9332-48CC-A413-64F30F3059BD}"/>
              </a:ext>
            </a:extLst>
          </p:cNvPr>
          <p:cNvSpPr>
            <a:spLocks noGrp="1"/>
          </p:cNvSpPr>
          <p:nvPr>
            <p:ph type="title"/>
          </p:nvPr>
        </p:nvSpPr>
        <p:spPr>
          <a:xfrm>
            <a:off x="411480" y="987552"/>
            <a:ext cx="4485861" cy="1088136"/>
          </a:xfrm>
        </p:spPr>
        <p:txBody>
          <a:bodyPr vert="horz" lIns="91440" tIns="45720" rIns="91440" bIns="45720" rtlCol="0" anchor="b">
            <a:normAutofit/>
          </a:bodyPr>
          <a:lstStyle/>
          <a:p>
            <a:pPr>
              <a:spcBef>
                <a:spcPct val="0"/>
              </a:spcBef>
            </a:pPr>
            <a:r>
              <a:rPr lang="en-US" sz="3400" dirty="0">
                <a:solidFill>
                  <a:schemeClr val="tx1"/>
                </a:solidFill>
                <a:latin typeface="+mn-lt"/>
                <a:ea typeface="+mj-ea"/>
                <a:cs typeface="+mj-cs"/>
              </a:rPr>
              <a:t>Why Oldham Libraries?</a:t>
            </a:r>
          </a:p>
        </p:txBody>
      </p:sp>
      <p:sp>
        <p:nvSpPr>
          <p:cNvPr id="7"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 Placeholder 1">
            <a:extLst>
              <a:ext uri="{FF2B5EF4-FFF2-40B4-BE49-F238E27FC236}">
                <a16:creationId xmlns:a16="http://schemas.microsoft.com/office/drawing/2014/main" id="{8A821448-36CD-4856-B657-82616CB15896}"/>
              </a:ext>
            </a:extLst>
          </p:cNvPr>
          <p:cNvSpPr>
            <a:spLocks noGrp="1"/>
          </p:cNvSpPr>
          <p:nvPr>
            <p:ph type="body" idx="1"/>
          </p:nvPr>
        </p:nvSpPr>
        <p:spPr>
          <a:xfrm>
            <a:off x="378370" y="2453953"/>
            <a:ext cx="5055804" cy="3584448"/>
          </a:xfrm>
        </p:spPr>
        <p:txBody>
          <a:bodyPr vert="horz" lIns="91440" tIns="45720" rIns="91440" bIns="45720" rtlCol="0" anchor="t">
            <a:normAutofit/>
          </a:bodyPr>
          <a:lstStyle/>
          <a:p>
            <a:pPr indent="-228600"/>
            <a:r>
              <a:rPr lang="en-US" dirty="0">
                <a:solidFill>
                  <a:schemeClr val="tx1"/>
                </a:solidFill>
                <a:latin typeface="+mn-lt"/>
                <a:ea typeface="+mn-ea"/>
                <a:cs typeface="Arial" panose="020B0604020202020204" pitchFamily="34" charset="0"/>
              </a:rPr>
              <a:t>Oldham Libraries active participants in the GM Dementia working groups</a:t>
            </a:r>
          </a:p>
          <a:p>
            <a:pPr indent="-228600"/>
            <a:r>
              <a:rPr lang="en-US" dirty="0">
                <a:solidFill>
                  <a:schemeClr val="tx1"/>
                </a:solidFill>
                <a:latin typeface="+mn-lt"/>
                <a:ea typeface="+mn-ea"/>
                <a:cs typeface="Arial" panose="020B0604020202020204" pitchFamily="34" charset="0"/>
              </a:rPr>
              <a:t>safe, warm, welcoming spaces</a:t>
            </a:r>
          </a:p>
          <a:p>
            <a:pPr indent="-228600"/>
            <a:r>
              <a:rPr lang="en-US" dirty="0">
                <a:solidFill>
                  <a:schemeClr val="tx1"/>
                </a:solidFill>
                <a:latin typeface="+mn-lt"/>
                <a:ea typeface="+mn-ea"/>
                <a:cs typeface="Arial" panose="020B0604020202020204" pitchFamily="34" charset="0"/>
              </a:rPr>
              <a:t>that promote cultural engagement</a:t>
            </a:r>
          </a:p>
          <a:p>
            <a:pPr indent="-228600"/>
            <a:r>
              <a:rPr lang="en-US" dirty="0">
                <a:solidFill>
                  <a:schemeClr val="tx1"/>
                </a:solidFill>
                <a:latin typeface="+mn-lt"/>
                <a:ea typeface="+mn-ea"/>
                <a:cs typeface="Arial" panose="020B0604020202020204" pitchFamily="34" charset="0"/>
              </a:rPr>
              <a:t>Universal Health Offer</a:t>
            </a:r>
          </a:p>
          <a:p>
            <a:pPr indent="-228600"/>
            <a:r>
              <a:rPr lang="en-US" dirty="0">
                <a:solidFill>
                  <a:schemeClr val="tx1"/>
                </a:solidFill>
                <a:latin typeface="+mn-lt"/>
                <a:ea typeface="+mn-ea"/>
                <a:cs typeface="Arial" panose="020B0604020202020204" pitchFamily="34" charset="0"/>
              </a:rPr>
              <a:t>Programme of activity to support health and wellbeing</a:t>
            </a:r>
          </a:p>
          <a:p>
            <a:pPr indent="-228600"/>
            <a:endParaRPr lang="en-US" dirty="0">
              <a:solidFill>
                <a:schemeClr val="tx1"/>
              </a:solidFill>
              <a:latin typeface="+mn-lt"/>
              <a:ea typeface="+mn-ea"/>
              <a:cs typeface="Arial" panose="020B0604020202020204" pitchFamily="34" charset="0"/>
            </a:endParaRPr>
          </a:p>
          <a:p>
            <a:pPr indent="-228600"/>
            <a:endParaRPr lang="en-US" dirty="0">
              <a:solidFill>
                <a:schemeClr val="tx1"/>
              </a:solidFill>
              <a:latin typeface="+mn-lt"/>
              <a:ea typeface="+mn-ea"/>
              <a:cs typeface="+mn-cs"/>
            </a:endParaRPr>
          </a:p>
          <a:p>
            <a:pPr indent="-228600"/>
            <a:endParaRPr lang="en-US" sz="1800" dirty="0">
              <a:solidFill>
                <a:schemeClr val="tx1"/>
              </a:solidFill>
              <a:latin typeface="+mn-lt"/>
              <a:ea typeface="+mn-ea"/>
              <a:cs typeface="+mn-cs"/>
            </a:endParaRPr>
          </a:p>
        </p:txBody>
      </p:sp>
      <p:pic>
        <p:nvPicPr>
          <p:cNvPr id="4" name="Picture 3">
            <a:extLst>
              <a:ext uri="{FF2B5EF4-FFF2-40B4-BE49-F238E27FC236}">
                <a16:creationId xmlns:a16="http://schemas.microsoft.com/office/drawing/2014/main" id="{9FA42D0F-B50B-41D7-A1D8-9DA68B255622}"/>
              </a:ext>
            </a:extLst>
          </p:cNvPr>
          <p:cNvPicPr>
            <a:picLocks noChangeAspect="1"/>
          </p:cNvPicPr>
          <p:nvPr/>
        </p:nvPicPr>
        <p:blipFill rotWithShape="1">
          <a:blip r:embed="rId2"/>
          <a:srcRect l="23511" r="9485"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200794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EE0635B-B905-4AA0-BD65-798E2A389E98}"/>
              </a:ext>
            </a:extLst>
          </p:cNvPr>
          <p:cNvSpPr txBox="1">
            <a:spLocks noGrp="1"/>
          </p:cNvSpPr>
          <p:nvPr>
            <p:ph type="body" idx="1"/>
          </p:nvPr>
        </p:nvSpPr>
        <p:spPr>
          <a:xfrm>
            <a:off x="501192" y="2220565"/>
            <a:ext cx="11189616" cy="3946681"/>
          </a:xfrm>
          <a:prstGeom prst="rect">
            <a:avLst/>
          </a:prstGeom>
          <a:solidFill>
            <a:srgbClr val="D5FCFF"/>
          </a:solidFill>
          <a:ln>
            <a:solidFill>
              <a:schemeClr val="tx1"/>
            </a:solidFill>
          </a:ln>
        </p:spPr>
        <p:txBody>
          <a:bodyPr wrap="square" rtlCol="0" anchor="t">
            <a:spAutoFit/>
          </a:bodyPr>
          <a:lstStyle/>
          <a:p>
            <a:pPr marL="76200" indent="0">
              <a:buNone/>
            </a:pPr>
            <a:r>
              <a:rPr lang="en-GB" sz="2000" dirty="0">
                <a:latin typeface="Alte Haas Grotesk"/>
              </a:rPr>
              <a:t>Delirium is a disturbance in someone’s </a:t>
            </a:r>
            <a:r>
              <a:rPr lang="en-GB" sz="2000" b="1" dirty="0">
                <a:latin typeface="Alte Haas Grotesk"/>
              </a:rPr>
              <a:t>attention</a:t>
            </a:r>
            <a:r>
              <a:rPr lang="en-GB" sz="2000" dirty="0">
                <a:latin typeface="Alte Haas Grotesk"/>
              </a:rPr>
              <a:t>, </a:t>
            </a:r>
            <a:r>
              <a:rPr lang="en-GB" sz="2000" b="1" dirty="0">
                <a:latin typeface="Alte Haas Grotesk"/>
              </a:rPr>
              <a:t>awareness, </a:t>
            </a:r>
            <a:r>
              <a:rPr lang="en-GB" sz="2000" dirty="0">
                <a:latin typeface="Alte Haas Grotesk"/>
              </a:rPr>
              <a:t>disturbance in </a:t>
            </a:r>
            <a:r>
              <a:rPr lang="en-GB" sz="2000" b="1" dirty="0">
                <a:latin typeface="Alte Haas Grotesk"/>
              </a:rPr>
              <a:t>cognition</a:t>
            </a:r>
            <a:r>
              <a:rPr lang="en-GB" sz="2000" dirty="0">
                <a:latin typeface="Alte Haas Grotesk"/>
              </a:rPr>
              <a:t> (poor memory, disorientation, difficulty with speech/writing). People may also experience </a:t>
            </a:r>
            <a:r>
              <a:rPr lang="en-GB" sz="2000" b="1" dirty="0">
                <a:latin typeface="Alte Haas Grotesk"/>
              </a:rPr>
              <a:t>changes in behaviour </a:t>
            </a:r>
            <a:r>
              <a:rPr lang="en-GB" sz="2000" dirty="0">
                <a:latin typeface="Alte Haas Grotesk"/>
              </a:rPr>
              <a:t>(which may include experiencing hallucinations, paranoid ideation)</a:t>
            </a:r>
            <a:r>
              <a:rPr lang="en-GB" sz="2000" b="1" dirty="0">
                <a:latin typeface="Alte Haas Grotesk"/>
              </a:rPr>
              <a:t> </a:t>
            </a:r>
            <a:r>
              <a:rPr lang="en-GB" sz="2000" dirty="0">
                <a:latin typeface="Alte Haas Grotesk"/>
              </a:rPr>
              <a:t>and </a:t>
            </a:r>
            <a:r>
              <a:rPr lang="en-GB" sz="2000" b="1" dirty="0">
                <a:latin typeface="Alte Haas Grotesk"/>
              </a:rPr>
              <a:t>emotional disturbance </a:t>
            </a:r>
            <a:r>
              <a:rPr lang="en-GB" sz="2000" dirty="0">
                <a:latin typeface="Alte Haas Grotesk"/>
              </a:rPr>
              <a:t>(people may experience sudden onset low mood, anxiety, irritability, apathy, distress)</a:t>
            </a:r>
          </a:p>
          <a:p>
            <a:pPr marL="76200" indent="0">
              <a:buNone/>
            </a:pPr>
            <a:r>
              <a:rPr lang="en-GB" sz="2000" dirty="0">
                <a:latin typeface="Alte Haas Grotesk"/>
              </a:rPr>
              <a:t>Delirium classification; </a:t>
            </a:r>
            <a:r>
              <a:rPr lang="en-GB" sz="2000" b="1" dirty="0">
                <a:latin typeface="Alte Haas Grotesk"/>
              </a:rPr>
              <a:t>Hyperactive </a:t>
            </a:r>
            <a:r>
              <a:rPr lang="en-GB" sz="2000" dirty="0">
                <a:latin typeface="Alte Haas Grotesk"/>
              </a:rPr>
              <a:t>(restlessness, agitation, non-purposeful walking, insomnia, rapid mood changes) </a:t>
            </a:r>
            <a:r>
              <a:rPr lang="en-GB" sz="2000" b="1" dirty="0">
                <a:latin typeface="Alte Haas Grotesk"/>
              </a:rPr>
              <a:t>Hypoactive</a:t>
            </a:r>
            <a:r>
              <a:rPr lang="en-GB" sz="2000" dirty="0">
                <a:latin typeface="Alte Haas Grotesk"/>
              </a:rPr>
              <a:t> (drowsiness, withdrawn, reduced motor activity); </a:t>
            </a:r>
            <a:r>
              <a:rPr lang="en-GB" sz="2000" dirty="0">
                <a:solidFill>
                  <a:schemeClr val="tx2"/>
                </a:solidFill>
                <a:latin typeface="Alte Haas Grotesk"/>
              </a:rPr>
              <a:t>p</a:t>
            </a:r>
            <a:r>
              <a:rPr lang="en-GB" sz="2000" b="0" i="0" dirty="0">
                <a:solidFill>
                  <a:schemeClr val="tx2"/>
                </a:solidFill>
                <a:effectLst/>
                <a:latin typeface="Alte Haas Grotesk"/>
              </a:rPr>
              <a:t>eople with hypoactive delirium often look like they are dying, but may recover. </a:t>
            </a:r>
            <a:r>
              <a:rPr lang="en-GB" sz="2000" dirty="0">
                <a:latin typeface="Alte Haas Grotesk"/>
              </a:rPr>
              <a:t> </a:t>
            </a:r>
          </a:p>
          <a:p>
            <a:pPr marL="76200" indent="0">
              <a:buNone/>
            </a:pPr>
            <a:r>
              <a:rPr lang="en-GB" sz="2000" dirty="0">
                <a:latin typeface="Alte Haas Grotesk"/>
              </a:rPr>
              <a:t>Often the person </a:t>
            </a:r>
            <a:r>
              <a:rPr lang="en-GB" sz="2000" b="1" dirty="0">
                <a:latin typeface="Alte Haas Grotesk"/>
              </a:rPr>
              <a:t>fluctuates between hyperactive and hypoactive </a:t>
            </a:r>
            <a:r>
              <a:rPr lang="en-GB" sz="2000" dirty="0">
                <a:latin typeface="Alte Haas Grotesk"/>
              </a:rPr>
              <a:t>states over the day/or days. </a:t>
            </a:r>
          </a:p>
          <a:p>
            <a:pPr marL="76200" indent="0">
              <a:buNone/>
            </a:pPr>
            <a:r>
              <a:rPr lang="en-GB" sz="2000" dirty="0">
                <a:solidFill>
                  <a:schemeClr val="tx2"/>
                </a:solidFill>
                <a:latin typeface="Alte Haas Grotesk"/>
              </a:rPr>
              <a:t>Most delirium has a duration of a small number of days, but in around 20% of cases, it can persist for weeks </a:t>
            </a:r>
            <a:r>
              <a:rPr lang="en-GB" sz="2000" dirty="0">
                <a:solidFill>
                  <a:schemeClr val="tx2"/>
                </a:solidFill>
                <a:latin typeface="Alte Haas Grotesk"/>
                <a:hlinkClick r:id="rId3">
                  <a:extLst>
                    <a:ext uri="{A12FA001-AC4F-418D-AE19-62706E023703}">
                      <ahyp:hlinkClr xmlns:ahyp="http://schemas.microsoft.com/office/drawing/2018/hyperlinkcolor" val="tx"/>
                    </a:ext>
                  </a:extLst>
                </a:hlinkClick>
              </a:rPr>
              <a:t>SIGN157</a:t>
            </a:r>
            <a:endParaRPr lang="en-GB" sz="2000" dirty="0">
              <a:solidFill>
                <a:schemeClr val="tx2"/>
              </a:solidFill>
              <a:effectLst/>
              <a:latin typeface="Alte Haas Grotesk"/>
              <a:ea typeface="Calibri" panose="020F0502020204030204" pitchFamily="34" charset="0"/>
            </a:endParaRPr>
          </a:p>
          <a:p>
            <a:pPr marL="76200" indent="0">
              <a:buNone/>
            </a:pPr>
            <a:endParaRPr lang="en-GB" dirty="0">
              <a:solidFill>
                <a:schemeClr val="tx2"/>
              </a:solidFill>
              <a:latin typeface="Alte Haas Grotesk"/>
            </a:endParaRPr>
          </a:p>
        </p:txBody>
      </p:sp>
      <p:sp>
        <p:nvSpPr>
          <p:cNvPr id="3" name="Title 2">
            <a:extLst>
              <a:ext uri="{FF2B5EF4-FFF2-40B4-BE49-F238E27FC236}">
                <a16:creationId xmlns:a16="http://schemas.microsoft.com/office/drawing/2014/main" id="{E1AA0A3D-46AA-4AD5-A5C3-5A1FC716D153}"/>
              </a:ext>
            </a:extLst>
          </p:cNvPr>
          <p:cNvSpPr>
            <a:spLocks noGrp="1"/>
          </p:cNvSpPr>
          <p:nvPr>
            <p:ph type="title"/>
          </p:nvPr>
        </p:nvSpPr>
        <p:spPr>
          <a:xfrm>
            <a:off x="339366" y="706562"/>
            <a:ext cx="10515600" cy="457200"/>
          </a:xfrm>
        </p:spPr>
        <p:txBody>
          <a:bodyPr>
            <a:normAutofit fontScale="90000"/>
          </a:bodyPr>
          <a:lstStyle/>
          <a:p>
            <a:r>
              <a:rPr lang="en-GB" b="1" dirty="0">
                <a:latin typeface="Alte Haas Grotesk"/>
              </a:rPr>
              <a:t>What is delirium?</a:t>
            </a:r>
          </a:p>
        </p:txBody>
      </p:sp>
      <p:sp>
        <p:nvSpPr>
          <p:cNvPr id="10" name="TextBox 9">
            <a:extLst>
              <a:ext uri="{FF2B5EF4-FFF2-40B4-BE49-F238E27FC236}">
                <a16:creationId xmlns:a16="http://schemas.microsoft.com/office/drawing/2014/main" id="{C23F4014-F5E3-4A89-B4E7-3A2316C33681}"/>
              </a:ext>
            </a:extLst>
          </p:cNvPr>
          <p:cNvSpPr txBox="1"/>
          <p:nvPr/>
        </p:nvSpPr>
        <p:spPr>
          <a:xfrm>
            <a:off x="501192" y="1512679"/>
            <a:ext cx="11189616" cy="707886"/>
          </a:xfrm>
          <a:prstGeom prst="rect">
            <a:avLst/>
          </a:prstGeom>
          <a:solidFill>
            <a:srgbClr val="9FCDD5"/>
          </a:solidFill>
          <a:ln>
            <a:solidFill>
              <a:schemeClr val="tx1"/>
            </a:solidFill>
          </a:ln>
        </p:spPr>
        <p:txBody>
          <a:bodyPr wrap="square" rtlCol="0" anchor="t">
            <a:spAutoFit/>
          </a:bodyPr>
          <a:lstStyle/>
          <a:p>
            <a:pPr algn="ctr"/>
            <a:r>
              <a:rPr lang="en-GB" sz="2000" b="1" dirty="0">
                <a:solidFill>
                  <a:schemeClr val="tx2"/>
                </a:solidFill>
                <a:latin typeface="Alte Haas Grotesk"/>
              </a:rPr>
              <a:t>What is delirium?</a:t>
            </a:r>
          </a:p>
          <a:p>
            <a:pPr algn="ctr"/>
            <a:r>
              <a:rPr lang="en-GB" sz="2000" dirty="0">
                <a:solidFill>
                  <a:schemeClr val="tx2"/>
                </a:solidFill>
                <a:latin typeface="Alte Haas Grotesk"/>
              </a:rPr>
              <a:t>Delirium causes a </a:t>
            </a:r>
            <a:r>
              <a:rPr lang="en-GB" sz="2000" b="1" dirty="0">
                <a:solidFill>
                  <a:schemeClr val="tx2"/>
                </a:solidFill>
                <a:latin typeface="Alte Haas Grotesk"/>
              </a:rPr>
              <a:t>short term confused state, </a:t>
            </a:r>
            <a:r>
              <a:rPr lang="en-GB" sz="2000" dirty="0">
                <a:solidFill>
                  <a:schemeClr val="tx2"/>
                </a:solidFill>
                <a:latin typeface="Alte Haas Grotesk"/>
              </a:rPr>
              <a:t>that </a:t>
            </a:r>
            <a:r>
              <a:rPr lang="en-GB" sz="2000" b="1" dirty="0">
                <a:solidFill>
                  <a:schemeClr val="tx2"/>
                </a:solidFill>
                <a:latin typeface="Alte Haas Grotesk"/>
              </a:rPr>
              <a:t>develops over hours or days.  </a:t>
            </a:r>
          </a:p>
        </p:txBody>
      </p:sp>
    </p:spTree>
    <p:extLst>
      <p:ext uri="{BB962C8B-B14F-4D97-AF65-F5344CB8AC3E}">
        <p14:creationId xmlns:p14="http://schemas.microsoft.com/office/powerpoint/2010/main" val="2749121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048E83-7BA9-40B0-8868-7914813D796E}"/>
              </a:ext>
            </a:extLst>
          </p:cNvPr>
          <p:cNvSpPr>
            <a:spLocks noGrp="1"/>
          </p:cNvSpPr>
          <p:nvPr>
            <p:ph type="body" idx="1"/>
          </p:nvPr>
        </p:nvSpPr>
        <p:spPr>
          <a:xfrm>
            <a:off x="838200" y="1567545"/>
            <a:ext cx="10515600" cy="4937784"/>
          </a:xfrm>
        </p:spPr>
        <p:txBody>
          <a:bodyPr>
            <a:normAutofit/>
          </a:bodyPr>
          <a:lstStyle/>
          <a:p>
            <a:r>
              <a:rPr lang="en-GB" dirty="0"/>
              <a:t>Art materials, including magazines, coloured papers and newspapers for use in collaging</a:t>
            </a:r>
          </a:p>
          <a:p>
            <a:r>
              <a:rPr lang="en-GB" dirty="0"/>
              <a:t>Professional facilitator - to support creativity</a:t>
            </a:r>
          </a:p>
          <a:p>
            <a:r>
              <a:rPr lang="en-GB" dirty="0"/>
              <a:t>Refreshments provided – for comfort and relaxation</a:t>
            </a:r>
          </a:p>
          <a:p>
            <a:r>
              <a:rPr lang="en-GB" dirty="0"/>
              <a:t>13-page prompt booklet that gave participants a starting point for each page in their booklet. Including:</a:t>
            </a:r>
          </a:p>
          <a:p>
            <a:pPr lvl="1"/>
            <a:r>
              <a:rPr lang="en-GB" dirty="0"/>
              <a:t>Thought provoking questions</a:t>
            </a:r>
          </a:p>
          <a:p>
            <a:pPr lvl="1"/>
            <a:r>
              <a:rPr lang="en-GB" dirty="0"/>
              <a:t>book extracts, </a:t>
            </a:r>
          </a:p>
          <a:p>
            <a:pPr lvl="1"/>
            <a:r>
              <a:rPr lang="en-GB" dirty="0"/>
              <a:t>recordings of first-hand accounts</a:t>
            </a:r>
          </a:p>
          <a:p>
            <a:pPr lvl="1"/>
            <a:r>
              <a:rPr lang="en-GB" dirty="0"/>
              <a:t>artists impetrations of the experience of Delirium.</a:t>
            </a:r>
          </a:p>
          <a:p>
            <a:r>
              <a:rPr lang="en-GB" dirty="0"/>
              <a:t>Transport provided to enable all interested parties to attend.</a:t>
            </a:r>
          </a:p>
          <a:p>
            <a:r>
              <a:rPr lang="en-GB" dirty="0"/>
              <a:t>CC Licenced the Zines (and gained photographic consent)</a:t>
            </a:r>
          </a:p>
        </p:txBody>
      </p:sp>
      <p:sp>
        <p:nvSpPr>
          <p:cNvPr id="3" name="Title 2">
            <a:extLst>
              <a:ext uri="{FF2B5EF4-FFF2-40B4-BE49-F238E27FC236}">
                <a16:creationId xmlns:a16="http://schemas.microsoft.com/office/drawing/2014/main" id="{034B4FF9-7913-4E75-ADC5-537FE5DC54A7}"/>
              </a:ext>
            </a:extLst>
          </p:cNvPr>
          <p:cNvSpPr>
            <a:spLocks noGrp="1"/>
          </p:cNvSpPr>
          <p:nvPr>
            <p:ph type="title"/>
          </p:nvPr>
        </p:nvSpPr>
        <p:spPr/>
        <p:txBody>
          <a:bodyPr>
            <a:normAutofit fontScale="90000"/>
          </a:bodyPr>
          <a:lstStyle/>
          <a:p>
            <a:r>
              <a:rPr lang="en-GB" dirty="0"/>
              <a:t>A Delirium Zine Workshop</a:t>
            </a:r>
          </a:p>
        </p:txBody>
      </p:sp>
    </p:spTree>
    <p:extLst>
      <p:ext uri="{BB962C8B-B14F-4D97-AF65-F5344CB8AC3E}">
        <p14:creationId xmlns:p14="http://schemas.microsoft.com/office/powerpoint/2010/main" val="62740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048E83-7BA9-40B0-8868-7914813D796E}"/>
              </a:ext>
            </a:extLst>
          </p:cNvPr>
          <p:cNvSpPr>
            <a:spLocks noGrp="1"/>
          </p:cNvSpPr>
          <p:nvPr>
            <p:ph type="body" idx="1"/>
          </p:nvPr>
        </p:nvSpPr>
        <p:spPr>
          <a:xfrm>
            <a:off x="666093" y="1835559"/>
            <a:ext cx="10859814" cy="4351338"/>
          </a:xfrm>
        </p:spPr>
        <p:txBody>
          <a:bodyPr>
            <a:normAutofit/>
          </a:bodyPr>
          <a:lstStyle/>
          <a:p>
            <a:r>
              <a:rPr lang="en-GB" dirty="0"/>
              <a:t>Participants reported feelings of surprise, concerning how much they were able to get from the experience – finding voice, where they had not before</a:t>
            </a:r>
          </a:p>
          <a:p>
            <a:r>
              <a:rPr lang="en-GB" dirty="0"/>
              <a:t>100% of attendees said they felt ‘able to participate’</a:t>
            </a:r>
          </a:p>
          <a:p>
            <a:r>
              <a:rPr lang="en-GB" dirty="0"/>
              <a:t>There was real value in including HCPs and family, as well as patients in the workshop – a whole systems approach to representing this experience and supporting wider wellbeing</a:t>
            </a:r>
          </a:p>
          <a:p>
            <a:r>
              <a:rPr lang="en-GB" dirty="0"/>
              <a:t>Engagement through networking – take the offer to spaces inhabited by the target audience</a:t>
            </a:r>
          </a:p>
          <a:p>
            <a:r>
              <a:rPr lang="en-GB" dirty="0"/>
              <a:t>The resultant Zines are being curated into a Delirium Awareness Zines eBook – due to be released on the GM libraries eBook platform: Borrowbox </a:t>
            </a:r>
          </a:p>
          <a:p>
            <a:endParaRPr lang="en-GB" dirty="0"/>
          </a:p>
          <a:p>
            <a:endParaRPr lang="en-GB" dirty="0"/>
          </a:p>
          <a:p>
            <a:endParaRPr lang="en-GB" dirty="0"/>
          </a:p>
          <a:p>
            <a:endParaRPr lang="en-GB" dirty="0"/>
          </a:p>
        </p:txBody>
      </p:sp>
      <p:sp>
        <p:nvSpPr>
          <p:cNvPr id="3" name="Title 2">
            <a:extLst>
              <a:ext uri="{FF2B5EF4-FFF2-40B4-BE49-F238E27FC236}">
                <a16:creationId xmlns:a16="http://schemas.microsoft.com/office/drawing/2014/main" id="{034B4FF9-7913-4E75-ADC5-537FE5DC54A7}"/>
              </a:ext>
            </a:extLst>
          </p:cNvPr>
          <p:cNvSpPr>
            <a:spLocks noGrp="1"/>
          </p:cNvSpPr>
          <p:nvPr>
            <p:ph type="title"/>
          </p:nvPr>
        </p:nvSpPr>
        <p:spPr/>
        <p:txBody>
          <a:bodyPr>
            <a:normAutofit fontScale="90000"/>
          </a:bodyPr>
          <a:lstStyle/>
          <a:p>
            <a:r>
              <a:rPr lang="en-GB" dirty="0"/>
              <a:t>Some Key Findings/Learning/Outcomes</a:t>
            </a:r>
          </a:p>
        </p:txBody>
      </p:sp>
    </p:spTree>
    <p:extLst>
      <p:ext uri="{BB962C8B-B14F-4D97-AF65-F5344CB8AC3E}">
        <p14:creationId xmlns:p14="http://schemas.microsoft.com/office/powerpoint/2010/main" val="3251899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Oval 4">
            <a:extLst>
              <a:ext uri="{FF2B5EF4-FFF2-40B4-BE49-F238E27FC236}">
                <a16:creationId xmlns:a16="http://schemas.microsoft.com/office/drawing/2014/main" id="{A80ABE47-750A-470A-A4B4-8F70D627106A}"/>
              </a:ext>
            </a:extLst>
          </p:cNvPr>
          <p:cNvSpPr/>
          <p:nvPr/>
        </p:nvSpPr>
        <p:spPr>
          <a:xfrm>
            <a:off x="394138" y="1472949"/>
            <a:ext cx="11319641" cy="4880551"/>
          </a:xfrm>
          <a:prstGeom prst="wedgeEllipseCallout">
            <a:avLst>
              <a:gd name="adj1" fmla="val -45624"/>
              <a:gd name="adj2" fmla="val -5097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6F048E83-7BA9-40B0-8868-7914813D796E}"/>
              </a:ext>
            </a:extLst>
          </p:cNvPr>
          <p:cNvSpPr>
            <a:spLocks noGrp="1"/>
          </p:cNvSpPr>
          <p:nvPr>
            <p:ph type="body" idx="1"/>
          </p:nvPr>
        </p:nvSpPr>
        <p:spPr>
          <a:xfrm>
            <a:off x="838200" y="1731029"/>
            <a:ext cx="10515600" cy="4351338"/>
          </a:xfrm>
        </p:spPr>
        <p:txBody>
          <a:bodyPr/>
          <a:lstStyle/>
          <a:p>
            <a:pPr marL="76200" indent="0">
              <a:lnSpc>
                <a:spcPts val="3200"/>
              </a:lnSpc>
              <a:buNone/>
            </a:pPr>
            <a:r>
              <a:rPr lang="en-GB" i="1" dirty="0">
                <a:latin typeface="+mn-lt"/>
              </a:rPr>
              <a:t>				</a:t>
            </a:r>
            <a:r>
              <a:rPr lang="en-GB" i="1" dirty="0">
                <a:solidFill>
                  <a:schemeClr val="bg2">
                    <a:lumMod val="25000"/>
                  </a:schemeClr>
                </a:solidFill>
                <a:latin typeface="+mn-lt"/>
              </a:rPr>
              <a:t>“It was fun and very therapeutic”</a:t>
            </a:r>
          </a:p>
          <a:p>
            <a:pPr marL="76200" indent="0">
              <a:lnSpc>
                <a:spcPts val="3200"/>
              </a:lnSpc>
              <a:buNone/>
            </a:pPr>
            <a:r>
              <a:rPr lang="en-GB" i="1" dirty="0">
                <a:latin typeface="+mn-lt"/>
              </a:rPr>
              <a:t>	</a:t>
            </a:r>
            <a:r>
              <a:rPr lang="en-GB" i="1" dirty="0">
                <a:solidFill>
                  <a:srgbClr val="002060"/>
                </a:solidFill>
                <a:latin typeface="+mn-lt"/>
              </a:rPr>
              <a:t>	“Enables revisioning of an experience”</a:t>
            </a:r>
          </a:p>
          <a:p>
            <a:pPr marL="76200" indent="0">
              <a:lnSpc>
                <a:spcPts val="3200"/>
              </a:lnSpc>
              <a:buNone/>
            </a:pPr>
            <a:r>
              <a:rPr lang="en-GB" i="1" dirty="0">
                <a:latin typeface="+mn-lt"/>
              </a:rPr>
              <a:t>			</a:t>
            </a:r>
            <a:r>
              <a:rPr lang="en-GB" i="1" dirty="0">
                <a:solidFill>
                  <a:schemeClr val="accent2"/>
                </a:solidFill>
                <a:latin typeface="+mn-lt"/>
              </a:rPr>
              <a:t>“It was a very effective way of representing our experiences”</a:t>
            </a:r>
          </a:p>
          <a:p>
            <a:pPr marL="76200" indent="0">
              <a:lnSpc>
                <a:spcPts val="3200"/>
              </a:lnSpc>
              <a:buNone/>
            </a:pPr>
            <a:r>
              <a:rPr lang="en-GB" i="1" dirty="0">
                <a:solidFill>
                  <a:schemeClr val="accent6">
                    <a:lumMod val="50000"/>
                  </a:schemeClr>
                </a:solidFill>
                <a:latin typeface="+mn-lt"/>
              </a:rPr>
              <a:t>	“I took away a sense of wellbeing”</a:t>
            </a:r>
          </a:p>
          <a:p>
            <a:pPr marL="76200" indent="0">
              <a:lnSpc>
                <a:spcPts val="3200"/>
              </a:lnSpc>
              <a:buNone/>
            </a:pPr>
            <a:r>
              <a:rPr lang="en-GB" i="1" dirty="0">
                <a:latin typeface="+mn-lt"/>
              </a:rPr>
              <a:t>			</a:t>
            </a:r>
            <a:r>
              <a:rPr lang="en-GB" i="1" dirty="0">
                <a:solidFill>
                  <a:schemeClr val="accent1">
                    <a:lumMod val="50000"/>
                  </a:schemeClr>
                </a:solidFill>
                <a:latin typeface="+mn-lt"/>
              </a:rPr>
              <a:t>“I felt that I am not alone on my journey of delirium”</a:t>
            </a:r>
          </a:p>
          <a:p>
            <a:pPr marL="76200" indent="0">
              <a:lnSpc>
                <a:spcPts val="3200"/>
              </a:lnSpc>
              <a:buNone/>
            </a:pPr>
            <a:r>
              <a:rPr lang="en-GB" i="1" dirty="0">
                <a:latin typeface="+mn-lt"/>
              </a:rPr>
              <a:t>		</a:t>
            </a:r>
            <a:r>
              <a:rPr lang="en-GB" i="1" dirty="0">
                <a:solidFill>
                  <a:schemeClr val="accent2">
                    <a:lumMod val="50000"/>
                  </a:schemeClr>
                </a:solidFill>
                <a:latin typeface="+mn-lt"/>
              </a:rPr>
              <a:t>“Zines have the power to get people talking”</a:t>
            </a:r>
          </a:p>
          <a:p>
            <a:pPr marL="76200" indent="0">
              <a:lnSpc>
                <a:spcPts val="3200"/>
              </a:lnSpc>
              <a:buNone/>
            </a:pPr>
            <a:r>
              <a:rPr lang="en-GB" i="1" dirty="0">
                <a:latin typeface="+mn-lt"/>
              </a:rPr>
              <a:t>	</a:t>
            </a:r>
            <a:r>
              <a:rPr lang="en-GB" i="1" dirty="0">
                <a:solidFill>
                  <a:srgbClr val="7030A0"/>
                </a:solidFill>
                <a:latin typeface="+mn-lt"/>
              </a:rPr>
              <a:t>“Delirium leaves a mark that needs to be talked about”</a:t>
            </a:r>
          </a:p>
          <a:p>
            <a:endParaRPr lang="en-GB" dirty="0"/>
          </a:p>
        </p:txBody>
      </p:sp>
      <p:sp>
        <p:nvSpPr>
          <p:cNvPr id="3" name="Title 2">
            <a:extLst>
              <a:ext uri="{FF2B5EF4-FFF2-40B4-BE49-F238E27FC236}">
                <a16:creationId xmlns:a16="http://schemas.microsoft.com/office/drawing/2014/main" id="{034B4FF9-7913-4E75-ADC5-537FE5DC54A7}"/>
              </a:ext>
            </a:extLst>
          </p:cNvPr>
          <p:cNvSpPr>
            <a:spLocks noGrp="1"/>
          </p:cNvSpPr>
          <p:nvPr>
            <p:ph type="title"/>
          </p:nvPr>
        </p:nvSpPr>
        <p:spPr>
          <a:xfrm>
            <a:off x="796158" y="839212"/>
            <a:ext cx="10515600" cy="457200"/>
          </a:xfrm>
        </p:spPr>
        <p:txBody>
          <a:bodyPr>
            <a:normAutofit fontScale="90000"/>
          </a:bodyPr>
          <a:lstStyle/>
          <a:p>
            <a:r>
              <a:rPr lang="en-GB" dirty="0">
                <a:latin typeface="+mn-lt"/>
              </a:rPr>
              <a:t>What Participants Told Us:</a:t>
            </a:r>
          </a:p>
        </p:txBody>
      </p:sp>
    </p:spTree>
    <p:extLst>
      <p:ext uri="{BB962C8B-B14F-4D97-AF65-F5344CB8AC3E}">
        <p14:creationId xmlns:p14="http://schemas.microsoft.com/office/powerpoint/2010/main" val="3901984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BB0E986A-8B15-455A-85D1-C2196CA5C091}"/>
              </a:ext>
            </a:extLst>
          </p:cNvPr>
          <p:cNvSpPr txBox="1"/>
          <p:nvPr/>
        </p:nvSpPr>
        <p:spPr>
          <a:xfrm>
            <a:off x="388882" y="1692166"/>
            <a:ext cx="11498317" cy="723275"/>
          </a:xfrm>
          <a:prstGeom prst="rect">
            <a:avLst/>
          </a:prstGeom>
          <a:noFill/>
        </p:spPr>
        <p:txBody>
          <a:bodyPr wrap="square" rtlCol="0">
            <a:spAutoFit/>
          </a:bodyPr>
          <a:lstStyle/>
          <a:p>
            <a:pPr marL="457200">
              <a:lnSpc>
                <a:spcPct val="115000"/>
              </a:lnSpc>
            </a:pPr>
            <a:endParaRPr lang="en-GB" sz="2000" dirty="0">
              <a:solidFill>
                <a:srgbClr val="0067A5"/>
              </a:solidFill>
              <a:effectLst/>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graphicFrame>
        <p:nvGraphicFramePr>
          <p:cNvPr id="4" name="Table 3">
            <a:extLst>
              <a:ext uri="{FF2B5EF4-FFF2-40B4-BE49-F238E27FC236}">
                <a16:creationId xmlns:a16="http://schemas.microsoft.com/office/drawing/2014/main" id="{8991B77F-646A-43D3-B505-D32A9E3C409D}"/>
              </a:ext>
            </a:extLst>
          </p:cNvPr>
          <p:cNvGraphicFramePr>
            <a:graphicFrameLocks noGrp="1"/>
          </p:cNvGraphicFramePr>
          <p:nvPr>
            <p:extLst>
              <p:ext uri="{D42A27DB-BD31-4B8C-83A1-F6EECF244321}">
                <p14:modId xmlns:p14="http://schemas.microsoft.com/office/powerpoint/2010/main" val="1430636327"/>
              </p:ext>
            </p:extLst>
          </p:nvPr>
        </p:nvGraphicFramePr>
        <p:xfrm>
          <a:off x="461912" y="2090248"/>
          <a:ext cx="11519555" cy="2560320"/>
        </p:xfrm>
        <a:graphic>
          <a:graphicData uri="http://schemas.openxmlformats.org/drawingml/2006/table">
            <a:tbl>
              <a:tblPr firstRow="1" firstCol="1" bandRow="1">
                <a:tableStyleId>{5C22544A-7EE6-4342-B048-85BDC9FD1C3A}</a:tableStyleId>
              </a:tblPr>
              <a:tblGrid>
                <a:gridCol w="8757502">
                  <a:extLst>
                    <a:ext uri="{9D8B030D-6E8A-4147-A177-3AD203B41FA5}">
                      <a16:colId xmlns:a16="http://schemas.microsoft.com/office/drawing/2014/main" val="4019060216"/>
                    </a:ext>
                  </a:extLst>
                </a:gridCol>
                <a:gridCol w="2762053">
                  <a:extLst>
                    <a:ext uri="{9D8B030D-6E8A-4147-A177-3AD203B41FA5}">
                      <a16:colId xmlns:a16="http://schemas.microsoft.com/office/drawing/2014/main" val="2649631083"/>
                    </a:ext>
                  </a:extLst>
                </a:gridCol>
              </a:tblGrid>
              <a:tr h="263096">
                <a:tc>
                  <a:txBody>
                    <a:bodyPr/>
                    <a:lstStyle/>
                    <a:p>
                      <a:r>
                        <a:rPr lang="en-GB" sz="2400" dirty="0">
                          <a:solidFill>
                            <a:schemeClr val="bg1"/>
                          </a:solidFill>
                          <a:effectLst/>
                          <a:latin typeface="Alte Haas Grotesk"/>
                          <a:ea typeface="Calibri" panose="020F0502020204030204" pitchFamily="34" charset="0"/>
                        </a:rPr>
                        <a:t>Best practice examples from across Greater Manchester </a:t>
                      </a:r>
                    </a:p>
                  </a:txBody>
                  <a:tcPr marL="68580" marR="68580" marT="0" marB="0">
                    <a:solidFill>
                      <a:srgbClr val="00A5B2"/>
                    </a:solidFill>
                  </a:tcPr>
                </a:tc>
                <a:tc>
                  <a:txBody>
                    <a:bodyPr/>
                    <a:lstStyle/>
                    <a:p>
                      <a:r>
                        <a:rPr lang="en-GB" sz="2000" dirty="0">
                          <a:solidFill>
                            <a:schemeClr val="tx2"/>
                          </a:solidFill>
                          <a:effectLst/>
                          <a:latin typeface="Alte Haas Grotesk"/>
                        </a:rPr>
                        <a:t> </a:t>
                      </a:r>
                      <a:endParaRPr lang="en-GB" sz="2000" dirty="0">
                        <a:solidFill>
                          <a:schemeClr val="tx2"/>
                        </a:solidFill>
                        <a:effectLst/>
                        <a:latin typeface="Alte Haas Grotesk"/>
                        <a:ea typeface="Calibri" panose="020F0502020204030204" pitchFamily="34" charset="0"/>
                      </a:endParaRPr>
                    </a:p>
                  </a:txBody>
                  <a:tcPr marL="68580" marR="68580" marT="0" marB="0">
                    <a:solidFill>
                      <a:srgbClr val="00A5B2"/>
                    </a:solidFill>
                  </a:tcPr>
                </a:tc>
                <a:extLst>
                  <a:ext uri="{0D108BD9-81ED-4DB2-BD59-A6C34878D82A}">
                    <a16:rowId xmlns:a16="http://schemas.microsoft.com/office/drawing/2014/main" val="2696997260"/>
                  </a:ext>
                </a:extLst>
              </a:tr>
              <a:tr h="565876">
                <a:tc>
                  <a:txBody>
                    <a:bodyPr/>
                    <a:lstStyle/>
                    <a:p>
                      <a:r>
                        <a:rPr lang="en-GB" sz="2400" b="0" dirty="0">
                          <a:solidFill>
                            <a:schemeClr val="tx2"/>
                          </a:solidFill>
                          <a:effectLst/>
                          <a:latin typeface="Alte Haas Grotesk"/>
                        </a:rPr>
                        <a:t>7 minute education sessions in the hospital  - an example from </a:t>
                      </a:r>
                      <a:r>
                        <a:rPr lang="en-US" sz="2400" b="0" dirty="0" err="1">
                          <a:solidFill>
                            <a:schemeClr val="tx2"/>
                          </a:solidFill>
                        </a:rPr>
                        <a:t>Wythenshawe</a:t>
                      </a:r>
                      <a:r>
                        <a:rPr lang="en-US" sz="2400" b="0" dirty="0">
                          <a:solidFill>
                            <a:schemeClr val="tx2"/>
                          </a:solidFill>
                        </a:rPr>
                        <a:t>, Trafford, </a:t>
                      </a:r>
                      <a:r>
                        <a:rPr lang="en-US" sz="2400" b="0" dirty="0" err="1">
                          <a:solidFill>
                            <a:schemeClr val="tx2"/>
                          </a:solidFill>
                        </a:rPr>
                        <a:t>Withington</a:t>
                      </a:r>
                      <a:r>
                        <a:rPr lang="en-US" sz="2400" b="0" dirty="0">
                          <a:solidFill>
                            <a:schemeClr val="tx2"/>
                          </a:solidFill>
                        </a:rPr>
                        <a:t> and </a:t>
                      </a:r>
                      <a:r>
                        <a:rPr lang="en-US" sz="2400" b="0" dirty="0" err="1">
                          <a:solidFill>
                            <a:schemeClr val="tx2"/>
                          </a:solidFill>
                        </a:rPr>
                        <a:t>Altrincham</a:t>
                      </a:r>
                      <a:r>
                        <a:rPr lang="en-US" sz="2400" b="0" dirty="0">
                          <a:solidFill>
                            <a:schemeClr val="tx2"/>
                          </a:solidFill>
                        </a:rPr>
                        <a:t> hospitals </a:t>
                      </a:r>
                      <a:endParaRPr lang="en-GB" sz="2400" b="0" dirty="0">
                        <a:solidFill>
                          <a:schemeClr val="tx2"/>
                        </a:solidFill>
                        <a:effectLst/>
                        <a:latin typeface="Alte Haas Grotesk"/>
                        <a:ea typeface="Calibri" panose="020F0502020204030204" pitchFamily="34" charset="0"/>
                      </a:endParaRPr>
                    </a:p>
                  </a:txBody>
                  <a:tcPr marL="68580" marR="68580" marT="0" marB="0">
                    <a:solidFill>
                      <a:srgbClr val="D5FCFF"/>
                    </a:solidFill>
                  </a:tcPr>
                </a:tc>
                <a:tc>
                  <a:txBody>
                    <a:bodyPr/>
                    <a:lstStyle/>
                    <a:p>
                      <a:r>
                        <a:rPr lang="en-GB" sz="2400" dirty="0">
                          <a:solidFill>
                            <a:schemeClr val="tx2"/>
                          </a:solidFill>
                          <a:effectLst/>
                          <a:latin typeface="Alte Haas Grotesk"/>
                        </a:rPr>
                        <a:t>Sam Turner</a:t>
                      </a:r>
                      <a:endParaRPr lang="en-GB" sz="2400" dirty="0">
                        <a:solidFill>
                          <a:schemeClr val="tx2"/>
                        </a:solidFill>
                        <a:effectLst/>
                        <a:latin typeface="Alte Haas Grotesk"/>
                        <a:ea typeface="Calibri" panose="020F0502020204030204" pitchFamily="34" charset="0"/>
                      </a:endParaRPr>
                    </a:p>
                  </a:txBody>
                  <a:tcPr marL="68580" marR="68580" marT="0" marB="0">
                    <a:solidFill>
                      <a:srgbClr val="D5FCFF"/>
                    </a:solidFill>
                  </a:tcPr>
                </a:tc>
                <a:extLst>
                  <a:ext uri="{0D108BD9-81ED-4DB2-BD59-A6C34878D82A}">
                    <a16:rowId xmlns:a16="http://schemas.microsoft.com/office/drawing/2014/main" val="2387042461"/>
                  </a:ext>
                </a:extLst>
              </a:tr>
              <a:tr h="188625">
                <a:tc>
                  <a:txBody>
                    <a:bodyPr/>
                    <a:lstStyle/>
                    <a:p>
                      <a:r>
                        <a:rPr lang="en-GB" sz="2400" b="0" dirty="0">
                          <a:solidFill>
                            <a:schemeClr val="tx2"/>
                          </a:solidFill>
                          <a:effectLst/>
                          <a:latin typeface="Alte Haas Grotesk"/>
                        </a:rPr>
                        <a:t>News2 and using the 4AT</a:t>
                      </a:r>
                      <a:endParaRPr lang="en-GB" sz="2400" b="0" dirty="0">
                        <a:solidFill>
                          <a:schemeClr val="tx2"/>
                        </a:solidFill>
                        <a:effectLst/>
                        <a:latin typeface="Alte Haas Grotesk"/>
                        <a:ea typeface="Calibri" panose="020F0502020204030204" pitchFamily="34" charset="0"/>
                      </a:endParaRPr>
                    </a:p>
                  </a:txBody>
                  <a:tcPr marL="68580" marR="68580" marT="0" marB="0">
                    <a:solidFill>
                      <a:srgbClr val="D5FCFF"/>
                    </a:solidFill>
                  </a:tcPr>
                </a:tc>
                <a:tc>
                  <a:txBody>
                    <a:bodyPr/>
                    <a:lstStyle/>
                    <a:p>
                      <a:r>
                        <a:rPr lang="en-GB" sz="2400" dirty="0">
                          <a:solidFill>
                            <a:schemeClr val="tx2"/>
                          </a:solidFill>
                          <a:effectLst/>
                          <a:latin typeface="Alte Haas Grotesk"/>
                        </a:rPr>
                        <a:t>Emma Vardy </a:t>
                      </a:r>
                      <a:endParaRPr lang="en-GB" sz="2400" dirty="0">
                        <a:solidFill>
                          <a:schemeClr val="tx2"/>
                        </a:solidFill>
                        <a:effectLst/>
                        <a:latin typeface="Alte Haas Grotesk"/>
                        <a:ea typeface="Calibri" panose="020F0502020204030204" pitchFamily="34" charset="0"/>
                      </a:endParaRPr>
                    </a:p>
                  </a:txBody>
                  <a:tcPr marL="68580" marR="68580" marT="0" marB="0">
                    <a:solidFill>
                      <a:srgbClr val="D5FCFF"/>
                    </a:solidFill>
                  </a:tcPr>
                </a:tc>
                <a:extLst>
                  <a:ext uri="{0D108BD9-81ED-4DB2-BD59-A6C34878D82A}">
                    <a16:rowId xmlns:a16="http://schemas.microsoft.com/office/drawing/2014/main" val="3176833953"/>
                  </a:ext>
                </a:extLst>
              </a:tr>
              <a:tr h="565876">
                <a:tc>
                  <a:txBody>
                    <a:bodyPr/>
                    <a:lstStyle/>
                    <a:p>
                      <a:r>
                        <a:rPr lang="en-GB" sz="2400" b="0" dirty="0">
                          <a:solidFill>
                            <a:schemeClr val="tx2"/>
                          </a:solidFill>
                          <a:effectLst/>
                          <a:latin typeface="Alte Haas Grotesk"/>
                        </a:rPr>
                        <a:t>Pre-operative planning for risk of delirium – an example from Tameside Hospital</a:t>
                      </a:r>
                      <a:endParaRPr lang="en-GB" sz="2400" b="0" dirty="0">
                        <a:solidFill>
                          <a:schemeClr val="tx2"/>
                        </a:solidFill>
                        <a:effectLst/>
                        <a:latin typeface="Alte Haas Grotesk"/>
                        <a:ea typeface="Calibri" panose="020F0502020204030204" pitchFamily="34" charset="0"/>
                      </a:endParaRPr>
                    </a:p>
                  </a:txBody>
                  <a:tcPr marL="68580" marR="68580" marT="0" marB="0">
                    <a:solidFill>
                      <a:srgbClr val="D5FCFF"/>
                    </a:solidFill>
                  </a:tcPr>
                </a:tc>
                <a:tc>
                  <a:txBody>
                    <a:bodyPr/>
                    <a:lstStyle/>
                    <a:p>
                      <a:r>
                        <a:rPr lang="en-GB" sz="2400" dirty="0">
                          <a:solidFill>
                            <a:schemeClr val="tx2"/>
                          </a:solidFill>
                          <a:effectLst/>
                          <a:latin typeface="Alte Haas Grotesk"/>
                        </a:rPr>
                        <a:t>Kellie Smart </a:t>
                      </a:r>
                      <a:endParaRPr lang="en-GB" sz="2400" dirty="0">
                        <a:solidFill>
                          <a:schemeClr val="tx2"/>
                        </a:solidFill>
                        <a:effectLst/>
                        <a:latin typeface="Alte Haas Grotesk"/>
                        <a:ea typeface="Calibri" panose="020F0502020204030204" pitchFamily="34" charset="0"/>
                      </a:endParaRPr>
                    </a:p>
                  </a:txBody>
                  <a:tcPr marL="68580" marR="68580" marT="0" marB="0">
                    <a:solidFill>
                      <a:srgbClr val="D5FCFF"/>
                    </a:solidFill>
                  </a:tcPr>
                </a:tc>
                <a:extLst>
                  <a:ext uri="{0D108BD9-81ED-4DB2-BD59-A6C34878D82A}">
                    <a16:rowId xmlns:a16="http://schemas.microsoft.com/office/drawing/2014/main" val="1369050181"/>
                  </a:ext>
                </a:extLst>
              </a:tr>
              <a:tr h="353740">
                <a:tc>
                  <a:txBody>
                    <a:bodyPr/>
                    <a:lstStyle/>
                    <a:p>
                      <a:pPr algn="ctr"/>
                      <a:r>
                        <a:rPr lang="en-GB" sz="2400" b="1" dirty="0">
                          <a:solidFill>
                            <a:schemeClr val="tx2"/>
                          </a:solidFill>
                          <a:effectLst/>
                          <a:latin typeface="Alte Haas Grotesk"/>
                          <a:ea typeface="Calibri" panose="020F0502020204030204" pitchFamily="34" charset="0"/>
                        </a:rPr>
                        <a:t>Q&amp;A with all speakers</a:t>
                      </a:r>
                    </a:p>
                  </a:txBody>
                  <a:tcPr marL="68580" marR="68580" marT="0" marB="0">
                    <a:solidFill>
                      <a:srgbClr val="D5FCFF"/>
                    </a:solidFill>
                  </a:tcPr>
                </a:tc>
                <a:tc>
                  <a:txBody>
                    <a:bodyPr/>
                    <a:lstStyle/>
                    <a:p>
                      <a:endParaRPr lang="en-GB" sz="2000" dirty="0">
                        <a:solidFill>
                          <a:schemeClr val="tx2"/>
                        </a:solidFill>
                        <a:effectLst/>
                        <a:latin typeface="Alte Haas Grotesk"/>
                        <a:ea typeface="Calibri" panose="020F0502020204030204" pitchFamily="34" charset="0"/>
                      </a:endParaRPr>
                    </a:p>
                  </a:txBody>
                  <a:tcPr marL="68580" marR="68580" marT="0" marB="0">
                    <a:solidFill>
                      <a:srgbClr val="D5FCFF"/>
                    </a:solidFill>
                  </a:tcPr>
                </a:tc>
                <a:extLst>
                  <a:ext uri="{0D108BD9-81ED-4DB2-BD59-A6C34878D82A}">
                    <a16:rowId xmlns:a16="http://schemas.microsoft.com/office/drawing/2014/main" val="2952219499"/>
                  </a:ext>
                </a:extLst>
              </a:tr>
            </a:tbl>
          </a:graphicData>
        </a:graphic>
      </p:graphicFrame>
      <p:sp>
        <p:nvSpPr>
          <p:cNvPr id="5" name="TextBox 4">
            <a:extLst>
              <a:ext uri="{FF2B5EF4-FFF2-40B4-BE49-F238E27FC236}">
                <a16:creationId xmlns:a16="http://schemas.microsoft.com/office/drawing/2014/main" id="{9386E12B-F730-45B0-BC94-C4955874B5BA}"/>
              </a:ext>
            </a:extLst>
          </p:cNvPr>
          <p:cNvSpPr txBox="1"/>
          <p:nvPr/>
        </p:nvSpPr>
        <p:spPr>
          <a:xfrm>
            <a:off x="127261" y="892960"/>
            <a:ext cx="6094428" cy="400110"/>
          </a:xfrm>
          <a:prstGeom prst="rect">
            <a:avLst/>
          </a:prstGeom>
          <a:noFill/>
        </p:spPr>
        <p:txBody>
          <a:bodyPr wrap="square">
            <a:spAutoFit/>
          </a:bodyPr>
          <a:lstStyle/>
          <a:p>
            <a:r>
              <a:rPr lang="en-GB" sz="2000" dirty="0">
                <a:solidFill>
                  <a:schemeClr val="tx2"/>
                </a:solidFill>
                <a:effectLst>
                  <a:outerShdw blurRad="38100" dist="38100" dir="2700000" algn="tl">
                    <a:srgbClr val="000000">
                      <a:alpha val="43137"/>
                    </a:srgbClr>
                  </a:outerShdw>
                </a:effectLst>
                <a:latin typeface="Alte Haas Grotesk"/>
                <a:ea typeface="Calibri" panose="020F0502020204030204" pitchFamily="34" charset="0"/>
              </a:rPr>
              <a:t>Welcome back from the comfort break</a:t>
            </a:r>
          </a:p>
        </p:txBody>
      </p:sp>
    </p:spTree>
    <p:extLst>
      <p:ext uri="{BB962C8B-B14F-4D97-AF65-F5344CB8AC3E}">
        <p14:creationId xmlns:p14="http://schemas.microsoft.com/office/powerpoint/2010/main" val="3056562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806825" y="457201"/>
            <a:ext cx="2844800" cy="3588870"/>
          </a:xfrm>
        </p:spPr>
        <p:txBody>
          <a:bodyPr anchor="b">
            <a:normAutofit/>
          </a:bodyPr>
          <a:lstStyle/>
          <a:p>
            <a:pPr algn="r"/>
            <a:r>
              <a:rPr lang="en-GB" sz="4000">
                <a:solidFill>
                  <a:srgbClr val="FFFFFF"/>
                </a:solidFill>
              </a:rPr>
              <a:t>Delirium</a:t>
            </a:r>
          </a:p>
        </p:txBody>
      </p:sp>
      <p:pic>
        <p:nvPicPr>
          <p:cNvPr id="7" name="Picture 6"/>
          <p:cNvPicPr>
            <a:picLocks noChangeAspect="1"/>
          </p:cNvPicPr>
          <p:nvPr/>
        </p:nvPicPr>
        <p:blipFill>
          <a:blip r:embed="rId2"/>
          <a:stretch>
            <a:fillRect/>
          </a:stretch>
        </p:blipFill>
        <p:spPr>
          <a:xfrm>
            <a:off x="8467859" y="1656785"/>
            <a:ext cx="2823586" cy="86879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524" y="3589863"/>
            <a:ext cx="2656255" cy="2395235"/>
          </a:xfrm>
          <a:prstGeom prst="rect">
            <a:avLst/>
          </a:prstGeom>
        </p:spPr>
      </p:pic>
    </p:spTree>
    <p:extLst>
      <p:ext uri="{BB962C8B-B14F-4D97-AF65-F5344CB8AC3E}">
        <p14:creationId xmlns:p14="http://schemas.microsoft.com/office/powerpoint/2010/main" val="1641967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4">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6">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8">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20">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22">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806825" y="457201"/>
            <a:ext cx="2844800" cy="3588870"/>
          </a:xfrm>
        </p:spPr>
        <p:txBody>
          <a:bodyPr anchor="b">
            <a:normAutofit/>
          </a:bodyPr>
          <a:lstStyle/>
          <a:p>
            <a:pPr algn="r"/>
            <a:r>
              <a:rPr lang="en-GB" sz="4000">
                <a:solidFill>
                  <a:srgbClr val="FFFFFF"/>
                </a:solidFill>
              </a:rPr>
              <a:t>Delirium</a:t>
            </a:r>
          </a:p>
        </p:txBody>
      </p:sp>
      <p:sp>
        <p:nvSpPr>
          <p:cNvPr id="6" name="Content Placeholder 2"/>
          <p:cNvSpPr>
            <a:spLocks noGrp="1"/>
          </p:cNvSpPr>
          <p:nvPr>
            <p:ph idx="1"/>
          </p:nvPr>
        </p:nvSpPr>
        <p:spPr>
          <a:xfrm>
            <a:off x="4649245" y="669363"/>
            <a:ext cx="3290579" cy="5534211"/>
          </a:xfrm>
        </p:spPr>
        <p:txBody>
          <a:bodyPr anchor="ctr">
            <a:normAutofit/>
          </a:bodyPr>
          <a:lstStyle/>
          <a:p>
            <a:r>
              <a:rPr lang="en-GB" sz="2000" dirty="0"/>
              <a:t>Acute onset of confusion</a:t>
            </a:r>
          </a:p>
          <a:p>
            <a:r>
              <a:rPr lang="en-GB" sz="2000" dirty="0"/>
              <a:t>Associated with adverse health outcomes</a:t>
            </a:r>
          </a:p>
          <a:p>
            <a:r>
              <a:rPr lang="en-GB" sz="2000" dirty="0"/>
              <a:t>Diagnosis of delirium can be uncertain but effective actions and management may improve outcomes.</a:t>
            </a:r>
          </a:p>
          <a:p>
            <a:r>
              <a:rPr lang="en-GB" sz="2000" dirty="0"/>
              <a:t>Delirium in PLWD may go unrecognised.</a:t>
            </a:r>
          </a:p>
          <a:p>
            <a:r>
              <a:rPr lang="en-GB" sz="2000" dirty="0"/>
              <a:t>Delirium prevention strategies have shown a reduction in delirium and falls (Cochrane review)</a:t>
            </a:r>
          </a:p>
        </p:txBody>
      </p:sp>
      <p:pic>
        <p:nvPicPr>
          <p:cNvPr id="7" name="Picture 6"/>
          <p:cNvPicPr>
            <a:picLocks noChangeAspect="1"/>
          </p:cNvPicPr>
          <p:nvPr/>
        </p:nvPicPr>
        <p:blipFill>
          <a:blip r:embed="rId2"/>
          <a:stretch>
            <a:fillRect/>
          </a:stretch>
        </p:blipFill>
        <p:spPr>
          <a:xfrm>
            <a:off x="8467859" y="1656785"/>
            <a:ext cx="2823586" cy="86879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524" y="3589863"/>
            <a:ext cx="2656255" cy="2395235"/>
          </a:xfrm>
          <a:prstGeom prst="rect">
            <a:avLst/>
          </a:prstGeom>
        </p:spPr>
      </p:pic>
      <p:sp>
        <p:nvSpPr>
          <p:cNvPr id="4" name="TextBox 3"/>
          <p:cNvSpPr txBox="1"/>
          <p:nvPr/>
        </p:nvSpPr>
        <p:spPr>
          <a:xfrm>
            <a:off x="1991544" y="404664"/>
            <a:ext cx="8280920"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2958152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4">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6">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8">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20">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22">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806825" y="457201"/>
            <a:ext cx="2844800" cy="3588870"/>
          </a:xfrm>
        </p:spPr>
        <p:txBody>
          <a:bodyPr anchor="b">
            <a:normAutofit/>
          </a:bodyPr>
          <a:lstStyle/>
          <a:p>
            <a:pPr algn="r"/>
            <a:r>
              <a:rPr lang="en-GB" sz="4000">
                <a:solidFill>
                  <a:srgbClr val="FFFFFF"/>
                </a:solidFill>
              </a:rPr>
              <a:t>Types of Delirium</a:t>
            </a:r>
          </a:p>
        </p:txBody>
      </p:sp>
      <p:sp>
        <p:nvSpPr>
          <p:cNvPr id="8" name="Content Placeholder 2"/>
          <p:cNvSpPr>
            <a:spLocks noGrp="1"/>
          </p:cNvSpPr>
          <p:nvPr>
            <p:ph idx="1"/>
          </p:nvPr>
        </p:nvSpPr>
        <p:spPr>
          <a:xfrm>
            <a:off x="4649245" y="669363"/>
            <a:ext cx="3290579" cy="5534211"/>
          </a:xfrm>
        </p:spPr>
        <p:txBody>
          <a:bodyPr anchor="ctr">
            <a:normAutofit/>
          </a:bodyPr>
          <a:lstStyle/>
          <a:p>
            <a:r>
              <a:rPr lang="en-GB" sz="2000"/>
              <a:t>Three types of delirium.</a:t>
            </a:r>
          </a:p>
          <a:p>
            <a:r>
              <a:rPr lang="en-GB" sz="2000"/>
              <a:t>Hyperactive. Probably the most easily recognized type- symptoms include restlessness, agitation, mood changes and hallucinations.</a:t>
            </a:r>
          </a:p>
          <a:p>
            <a:r>
              <a:rPr lang="en-GB" sz="2000"/>
              <a:t>Hypoactive. Harder to assess- withdrawn/drowsy. Most common, easily missed , higher rate of mortality</a:t>
            </a:r>
          </a:p>
          <a:p>
            <a:r>
              <a:rPr lang="en-GB" sz="2000"/>
              <a:t>Mixed. People may experience both hyper and hypoactive delirium.</a:t>
            </a:r>
          </a:p>
        </p:txBody>
      </p:sp>
      <p:pic>
        <p:nvPicPr>
          <p:cNvPr id="6" name="Picture 5"/>
          <p:cNvPicPr>
            <a:picLocks noChangeAspect="1"/>
          </p:cNvPicPr>
          <p:nvPr/>
        </p:nvPicPr>
        <p:blipFill>
          <a:blip r:embed="rId2"/>
          <a:stretch>
            <a:fillRect/>
          </a:stretch>
        </p:blipFill>
        <p:spPr>
          <a:xfrm>
            <a:off x="8467859" y="1656785"/>
            <a:ext cx="2823586" cy="868795"/>
          </a:xfrm>
          <a:prstGeom prst="rect">
            <a:avLst/>
          </a:prstGeom>
        </p:spPr>
      </p:pic>
      <p:pic>
        <p:nvPicPr>
          <p:cNvPr id="7" name="Picture 6" descr="A bright sun in the sky&#10;&#10;Description automatically generated with low confid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524" y="3589863"/>
            <a:ext cx="2656255" cy="2395235"/>
          </a:xfrm>
          <a:prstGeom prst="rect">
            <a:avLst/>
          </a:prstGeom>
        </p:spPr>
      </p:pic>
    </p:spTree>
    <p:extLst>
      <p:ext uri="{BB962C8B-B14F-4D97-AF65-F5344CB8AC3E}">
        <p14:creationId xmlns:p14="http://schemas.microsoft.com/office/powerpoint/2010/main" val="3410635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0A391C-F285-47CF-942F-F90C074FBDC6}"/>
              </a:ext>
            </a:extLst>
          </p:cNvPr>
          <p:cNvPicPr>
            <a:picLocks noChangeAspect="1"/>
          </p:cNvPicPr>
          <p:nvPr/>
        </p:nvPicPr>
        <p:blipFill>
          <a:blip r:embed="rId2"/>
          <a:stretch>
            <a:fillRect/>
          </a:stretch>
        </p:blipFill>
        <p:spPr>
          <a:xfrm>
            <a:off x="6421035" y="1574132"/>
            <a:ext cx="5129784" cy="3709736"/>
          </a:xfrm>
          <a:prstGeom prst="rect">
            <a:avLst/>
          </a:prstGeom>
        </p:spPr>
      </p:pic>
      <p:pic>
        <p:nvPicPr>
          <p:cNvPr id="3" name="Picture 2">
            <a:extLst>
              <a:ext uri="{FF2B5EF4-FFF2-40B4-BE49-F238E27FC236}">
                <a16:creationId xmlns:a16="http://schemas.microsoft.com/office/drawing/2014/main" id="{21B86D75-55BC-4538-BBD1-14758880BE8F}"/>
              </a:ext>
            </a:extLst>
          </p:cNvPr>
          <p:cNvPicPr>
            <a:picLocks noChangeAspect="1"/>
          </p:cNvPicPr>
          <p:nvPr/>
        </p:nvPicPr>
        <p:blipFill>
          <a:blip r:embed="rId3"/>
          <a:stretch>
            <a:fillRect/>
          </a:stretch>
        </p:blipFill>
        <p:spPr>
          <a:xfrm>
            <a:off x="641180" y="749808"/>
            <a:ext cx="5129784" cy="5276088"/>
          </a:xfrm>
          <a:prstGeom prst="rect">
            <a:avLst/>
          </a:prstGeom>
        </p:spPr>
      </p:pic>
      <p:sp>
        <p:nvSpPr>
          <p:cNvPr id="6" name="Arrow: Right 5">
            <a:extLst>
              <a:ext uri="{FF2B5EF4-FFF2-40B4-BE49-F238E27FC236}">
                <a16:creationId xmlns:a16="http://schemas.microsoft.com/office/drawing/2014/main" id="{D7CD1280-54BD-419E-9925-025674C41B72}"/>
              </a:ext>
            </a:extLst>
          </p:cNvPr>
          <p:cNvSpPr/>
          <p:nvPr/>
        </p:nvSpPr>
        <p:spPr>
          <a:xfrm>
            <a:off x="477011" y="5749870"/>
            <a:ext cx="978408" cy="276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1026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3512" y="332656"/>
            <a:ext cx="8784976" cy="369332"/>
          </a:xfrm>
          <a:prstGeom prst="rect">
            <a:avLst/>
          </a:prstGeom>
          <a:noFill/>
        </p:spPr>
        <p:txBody>
          <a:bodyPr wrap="square" rtlCol="0">
            <a:spAutoFit/>
          </a:bodyPr>
          <a:lstStyle/>
          <a:p>
            <a:endParaRPr lang="en-GB" dirty="0"/>
          </a:p>
        </p:txBody>
      </p:sp>
      <p:pic>
        <p:nvPicPr>
          <p:cNvPr id="5"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10221" y="56473"/>
            <a:ext cx="6048672" cy="6745053"/>
          </a:xfrm>
        </p:spPr>
      </p:pic>
      <p:pic>
        <p:nvPicPr>
          <p:cNvPr id="6" name="Picture 5"/>
          <p:cNvPicPr>
            <a:picLocks noChangeAspect="1"/>
          </p:cNvPicPr>
          <p:nvPr/>
        </p:nvPicPr>
        <p:blipFill>
          <a:blip r:embed="rId3"/>
          <a:stretch>
            <a:fillRect/>
          </a:stretch>
        </p:blipFill>
        <p:spPr>
          <a:xfrm>
            <a:off x="8928590" y="1581693"/>
            <a:ext cx="2757155" cy="8551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2025" y="3611839"/>
            <a:ext cx="2757155" cy="2481439"/>
          </a:xfrm>
          <a:prstGeom prst="rect">
            <a:avLst/>
          </a:prstGeom>
        </p:spPr>
      </p:pic>
    </p:spTree>
    <p:extLst>
      <p:ext uri="{BB962C8B-B14F-4D97-AF65-F5344CB8AC3E}">
        <p14:creationId xmlns:p14="http://schemas.microsoft.com/office/powerpoint/2010/main" val="2304113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885F50F-4F32-4DA1-BC63-A78C0E64CA98}"/>
              </a:ext>
            </a:extLst>
          </p:cNvPr>
          <p:cNvGraphicFramePr>
            <a:graphicFrameLocks/>
          </p:cNvGraphicFramePr>
          <p:nvPr>
            <p:extLst>
              <p:ext uri="{D42A27DB-BD31-4B8C-83A1-F6EECF244321}">
                <p14:modId xmlns:p14="http://schemas.microsoft.com/office/powerpoint/2010/main" val="2332186157"/>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348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AA0A3D-46AA-4AD5-A5C3-5A1FC716D153}"/>
              </a:ext>
            </a:extLst>
          </p:cNvPr>
          <p:cNvSpPr>
            <a:spLocks noGrp="1"/>
          </p:cNvSpPr>
          <p:nvPr>
            <p:ph type="title"/>
          </p:nvPr>
        </p:nvSpPr>
        <p:spPr>
          <a:xfrm>
            <a:off x="114694" y="715989"/>
            <a:ext cx="10515600" cy="457200"/>
          </a:xfrm>
        </p:spPr>
        <p:txBody>
          <a:bodyPr>
            <a:normAutofit fontScale="90000"/>
          </a:bodyPr>
          <a:lstStyle/>
          <a:p>
            <a:r>
              <a:rPr lang="en-GB" b="1" dirty="0">
                <a:latin typeface="Alte Haas Grotesk"/>
              </a:rPr>
              <a:t>Why is it so important to detect and treat delirium?</a:t>
            </a:r>
          </a:p>
        </p:txBody>
      </p:sp>
      <p:sp>
        <p:nvSpPr>
          <p:cNvPr id="9" name="TextBox 8">
            <a:extLst>
              <a:ext uri="{FF2B5EF4-FFF2-40B4-BE49-F238E27FC236}">
                <a16:creationId xmlns:a16="http://schemas.microsoft.com/office/drawing/2014/main" id="{74F60AE5-14D2-4113-AF64-EC79737EEDDA}"/>
              </a:ext>
            </a:extLst>
          </p:cNvPr>
          <p:cNvSpPr txBox="1"/>
          <p:nvPr/>
        </p:nvSpPr>
        <p:spPr>
          <a:xfrm>
            <a:off x="256096" y="1533465"/>
            <a:ext cx="11679808" cy="5016758"/>
          </a:xfrm>
          <a:prstGeom prst="rect">
            <a:avLst/>
          </a:prstGeom>
          <a:solidFill>
            <a:srgbClr val="ECF7F8"/>
          </a:solidFill>
          <a:ln>
            <a:solidFill>
              <a:schemeClr val="tx1"/>
            </a:solidFill>
          </a:ln>
        </p:spPr>
        <p:txBody>
          <a:bodyPr wrap="square" rtlCol="0" anchor="t">
            <a:spAutoFit/>
          </a:bodyPr>
          <a:lstStyle/>
          <a:p>
            <a:r>
              <a:rPr lang="en-GB" sz="2000" dirty="0">
                <a:solidFill>
                  <a:schemeClr val="tx2"/>
                </a:solidFill>
              </a:rPr>
              <a:t>Delirium is independently linked with poor outcomes including medical complications, increased length of hospital stay (2-3 fold), new institutionalisation </a:t>
            </a:r>
            <a:r>
              <a:rPr lang="en-GB" sz="2000" dirty="0">
                <a:hlinkClick r:id="rId3"/>
              </a:rPr>
              <a:t>SIGN157</a:t>
            </a:r>
            <a:r>
              <a:rPr lang="en-GB" sz="2000" dirty="0"/>
              <a:t> </a:t>
            </a:r>
            <a:r>
              <a:rPr lang="en-GB" sz="2000" dirty="0">
                <a:solidFill>
                  <a:schemeClr val="tx2"/>
                </a:solidFill>
              </a:rPr>
              <a:t> as well as </a:t>
            </a:r>
            <a:r>
              <a:rPr lang="en-GB" sz="2000" dirty="0">
                <a:solidFill>
                  <a:schemeClr val="tx2"/>
                </a:solidFill>
                <a:latin typeface="Alte Haas Grotesk"/>
                <a:ea typeface="Times New Roman" panose="02020603050405020304" pitchFamily="18" charset="0"/>
              </a:rPr>
              <a:t>admission and readmission to hospital</a:t>
            </a:r>
          </a:p>
          <a:p>
            <a:pPr marL="285750" indent="-285750">
              <a:buFont typeface="Arial" panose="020B0604020202020204" pitchFamily="34" charset="0"/>
              <a:buChar char="•"/>
            </a:pPr>
            <a:r>
              <a:rPr lang="en-GB" sz="2000" b="1" dirty="0">
                <a:solidFill>
                  <a:schemeClr val="tx2"/>
                </a:solidFill>
                <a:latin typeface="Alte Haas Grotesk"/>
              </a:rPr>
              <a:t>D</a:t>
            </a:r>
            <a:r>
              <a:rPr lang="en-GB" sz="2000" b="1" i="0" dirty="0">
                <a:solidFill>
                  <a:schemeClr val="tx2"/>
                </a:solidFill>
                <a:effectLst/>
                <a:latin typeface="Alte Haas Grotesk"/>
              </a:rPr>
              <a:t>elirium is persistently associated with nearly a three-fold increase in one-year mortality, </a:t>
            </a:r>
            <a:r>
              <a:rPr lang="en-GB" sz="2000" b="0" i="0" dirty="0">
                <a:solidFill>
                  <a:schemeClr val="tx2"/>
                </a:solidFill>
                <a:effectLst/>
                <a:latin typeface="Alte Haas Grotesk"/>
              </a:rPr>
              <a:t>independent of age, gender, morbidity, functional status and dementia</a:t>
            </a:r>
            <a:endParaRPr lang="en-GB" sz="2000" b="1" dirty="0">
              <a:solidFill>
                <a:schemeClr val="tx2"/>
              </a:solidFill>
              <a:latin typeface="Alte Haas Grotesk"/>
              <a:ea typeface="Times New Roman" panose="02020603050405020304" pitchFamily="18" charset="0"/>
            </a:endParaRPr>
          </a:p>
          <a:p>
            <a:pPr>
              <a:buSzPts val="1000"/>
              <a:tabLst>
                <a:tab pos="1371600" algn="l"/>
              </a:tabLst>
            </a:pPr>
            <a:endParaRPr lang="en-GB" sz="2000" b="1" dirty="0">
              <a:solidFill>
                <a:schemeClr val="tx2"/>
              </a:solidFill>
              <a:effectLst/>
              <a:latin typeface="Alte Haas Grotesk"/>
              <a:ea typeface="Times New Roman" panose="02020603050405020304" pitchFamily="18" charset="0"/>
            </a:endParaRPr>
          </a:p>
          <a:p>
            <a:pPr>
              <a:buSzPts val="1000"/>
              <a:tabLst>
                <a:tab pos="1371600" algn="l"/>
              </a:tabLst>
            </a:pPr>
            <a:r>
              <a:rPr lang="en-GB" sz="2000" b="1" dirty="0">
                <a:solidFill>
                  <a:schemeClr val="tx2"/>
                </a:solidFill>
                <a:effectLst/>
                <a:latin typeface="Alte Haas Grotesk"/>
                <a:ea typeface="Times New Roman" panose="02020603050405020304" pitchFamily="18" charset="0"/>
              </a:rPr>
              <a:t>Multiple long term consequences</a:t>
            </a:r>
            <a:r>
              <a:rPr lang="en-GB" sz="2000" dirty="0">
                <a:solidFill>
                  <a:schemeClr val="tx2"/>
                </a:solidFill>
                <a:effectLst/>
                <a:latin typeface="Alte Haas Grotesk"/>
                <a:ea typeface="Times New Roman" panose="02020603050405020304" pitchFamily="18" charset="0"/>
              </a:rPr>
              <a:t> for the patient who experiences delirium and these impact </a:t>
            </a:r>
            <a:r>
              <a:rPr lang="en-GB" sz="2000" dirty="0">
                <a:solidFill>
                  <a:schemeClr val="tx2"/>
                </a:solidFill>
                <a:latin typeface="Alte Haas Grotesk"/>
                <a:ea typeface="Times New Roman" panose="02020603050405020304" pitchFamily="18" charset="0"/>
              </a:rPr>
              <a:t>on distress for family members too </a:t>
            </a:r>
          </a:p>
          <a:p>
            <a:pPr marL="228600" indent="-228600">
              <a:buSzPts val="1000"/>
              <a:buFont typeface="Symbol" panose="05050102010706020507" pitchFamily="18" charset="2"/>
              <a:buChar char=""/>
              <a:tabLst>
                <a:tab pos="1828800" algn="l"/>
              </a:tabLst>
            </a:pPr>
            <a:r>
              <a:rPr lang="en-GB" sz="2000" dirty="0">
                <a:solidFill>
                  <a:schemeClr val="tx2"/>
                </a:solidFill>
                <a:latin typeface="Alte Haas Grotesk"/>
                <a:ea typeface="Calibri" panose="020F0502020204030204" pitchFamily="34" charset="0"/>
              </a:rPr>
              <a:t>Increased risk of malnutrition, falls (2 fold), problems with functioning </a:t>
            </a:r>
          </a:p>
          <a:p>
            <a:pPr marL="228600" indent="-228600">
              <a:buSzPts val="1000"/>
              <a:buFont typeface="Symbol" panose="05050102010706020507" pitchFamily="18" charset="2"/>
              <a:buChar char=""/>
              <a:tabLst>
                <a:tab pos="1828800" algn="l"/>
              </a:tabLst>
            </a:pPr>
            <a:r>
              <a:rPr lang="en-GB" sz="2000" dirty="0">
                <a:solidFill>
                  <a:schemeClr val="tx2"/>
                </a:solidFill>
                <a:effectLst/>
                <a:latin typeface="Alte Haas Grotesk"/>
                <a:ea typeface="Times New Roman" panose="02020603050405020304" pitchFamily="18" charset="0"/>
              </a:rPr>
              <a:t>Increased risk of deteriorating cognition where someone has a dementia diagnosis </a:t>
            </a:r>
          </a:p>
          <a:p>
            <a:pPr marL="228600" indent="-228600">
              <a:buSzPts val="1000"/>
              <a:buFont typeface="Symbol" panose="05050102010706020507" pitchFamily="18" charset="2"/>
              <a:buChar char=""/>
              <a:tabLst>
                <a:tab pos="1828800" algn="l"/>
              </a:tabLst>
            </a:pPr>
            <a:r>
              <a:rPr lang="en-GB" sz="2000" dirty="0">
                <a:solidFill>
                  <a:schemeClr val="tx2"/>
                </a:solidFill>
                <a:effectLst/>
                <a:latin typeface="Alte Haas Grotesk"/>
                <a:ea typeface="Times New Roman" panose="02020603050405020304" pitchFamily="18" charset="0"/>
              </a:rPr>
              <a:t>Increased risk of experiencing delirium again</a:t>
            </a:r>
            <a:endParaRPr lang="en-GB" sz="2000" dirty="0">
              <a:solidFill>
                <a:schemeClr val="tx2"/>
              </a:solidFill>
              <a:effectLst/>
              <a:latin typeface="Alte Haas Grotesk"/>
              <a:ea typeface="Calibri" panose="020F0502020204030204" pitchFamily="34" charset="0"/>
            </a:endParaRPr>
          </a:p>
          <a:p>
            <a:pPr marL="228600" indent="-228600">
              <a:buSzPts val="1000"/>
              <a:buFont typeface="Symbol" panose="05050102010706020507" pitchFamily="18" charset="2"/>
              <a:buChar char=""/>
              <a:tabLst>
                <a:tab pos="1828800" algn="l"/>
              </a:tabLst>
            </a:pPr>
            <a:r>
              <a:rPr lang="en-GB" sz="2000" dirty="0">
                <a:solidFill>
                  <a:schemeClr val="tx2"/>
                </a:solidFill>
                <a:effectLst/>
                <a:latin typeface="Alte Haas Grotesk"/>
                <a:ea typeface="Times New Roman" panose="02020603050405020304" pitchFamily="18" charset="0"/>
              </a:rPr>
              <a:t>Increased risk of developing dementia</a:t>
            </a:r>
          </a:p>
          <a:p>
            <a:pPr marL="228600" indent="-228600">
              <a:buSzPts val="1000"/>
              <a:buFont typeface="Symbol" panose="05050102010706020507" pitchFamily="18" charset="2"/>
              <a:buChar char=""/>
              <a:tabLst>
                <a:tab pos="1828800" algn="l"/>
              </a:tabLst>
            </a:pPr>
            <a:r>
              <a:rPr lang="en-GB" sz="2000" dirty="0">
                <a:solidFill>
                  <a:schemeClr val="tx2"/>
                </a:solidFill>
                <a:latin typeface="Alte Haas Grotesk"/>
                <a:ea typeface="Times New Roman" panose="02020603050405020304" pitchFamily="18" charset="0"/>
              </a:rPr>
              <a:t>Increased trauma and distress following an episode of delirium </a:t>
            </a:r>
          </a:p>
          <a:p>
            <a:pPr>
              <a:buSzPts val="1000"/>
              <a:tabLst>
                <a:tab pos="1828800" algn="l"/>
              </a:tabLst>
            </a:pPr>
            <a:r>
              <a:rPr lang="en-GB" sz="2000" dirty="0">
                <a:solidFill>
                  <a:schemeClr val="tx2"/>
                </a:solidFill>
                <a:latin typeface="Alte Haas Grotesk"/>
                <a:ea typeface="MS Mincho"/>
                <a:cs typeface="Times New Roman"/>
              </a:rPr>
              <a:t>30% of delirium is preventable</a:t>
            </a:r>
          </a:p>
          <a:p>
            <a:pPr>
              <a:buSzPts val="1000"/>
              <a:tabLst>
                <a:tab pos="1828800" algn="l"/>
              </a:tabLst>
            </a:pPr>
            <a:endParaRPr lang="en-GB" sz="2000" dirty="0">
              <a:solidFill>
                <a:schemeClr val="tx2"/>
              </a:solidFill>
              <a:latin typeface="Alte Haas Grotesk"/>
              <a:ea typeface="MS Mincho"/>
              <a:cs typeface="Times New Roman"/>
            </a:endParaRPr>
          </a:p>
          <a:p>
            <a:pPr>
              <a:buSzPts val="1000"/>
              <a:tabLst>
                <a:tab pos="1828800" algn="l"/>
              </a:tabLst>
            </a:pPr>
            <a:r>
              <a:rPr lang="en-GB" sz="2000" b="1" dirty="0">
                <a:solidFill>
                  <a:schemeClr val="tx2"/>
                </a:solidFill>
                <a:latin typeface="Alte Haas Grotesk"/>
                <a:ea typeface="MS Mincho"/>
                <a:cs typeface="Times New Roman"/>
              </a:rPr>
              <a:t>Incidence of delirium </a:t>
            </a:r>
            <a:r>
              <a:rPr lang="en-GB" sz="2000" dirty="0">
                <a:solidFill>
                  <a:schemeClr val="tx2"/>
                </a:solidFill>
                <a:latin typeface="Calibri"/>
                <a:ea typeface="MS Mincho"/>
                <a:cs typeface="Times New Roman"/>
              </a:rPr>
              <a:t>1 in 8 acute hospital inpatients, up to 36% in care homes particularly in older/frailer residents, up to 40% in palliative care units</a:t>
            </a:r>
            <a:endParaRPr lang="en-GB" sz="2000" dirty="0">
              <a:solidFill>
                <a:schemeClr val="tx2"/>
              </a:solidFill>
              <a:latin typeface="Times New Roman"/>
              <a:ea typeface="MS Mincho"/>
            </a:endParaRPr>
          </a:p>
        </p:txBody>
      </p:sp>
    </p:spTree>
    <p:extLst>
      <p:ext uri="{BB962C8B-B14F-4D97-AF65-F5344CB8AC3E}">
        <p14:creationId xmlns:p14="http://schemas.microsoft.com/office/powerpoint/2010/main" val="2750105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9C67C-A73F-4B37-99A4-AF1856BCF508}"/>
              </a:ext>
            </a:extLst>
          </p:cNvPr>
          <p:cNvSpPr>
            <a:spLocks noGrp="1"/>
          </p:cNvSpPr>
          <p:nvPr>
            <p:ph type="ctrTitle"/>
          </p:nvPr>
        </p:nvSpPr>
        <p:spPr>
          <a:xfrm>
            <a:off x="934872" y="982272"/>
            <a:ext cx="3388419" cy="4560970"/>
          </a:xfrm>
        </p:spPr>
        <p:txBody>
          <a:bodyPr vert="horz" lIns="91440" tIns="45720" rIns="91440" bIns="45720" rtlCol="0" anchor="ctr">
            <a:normAutofit/>
          </a:bodyPr>
          <a:lstStyle/>
          <a:p>
            <a:pPr algn="l"/>
            <a:r>
              <a:rPr lang="en-US" sz="4000" kern="1200">
                <a:solidFill>
                  <a:srgbClr val="FFFFFF"/>
                </a:solidFill>
                <a:latin typeface="+mj-lt"/>
                <a:ea typeface="+mj-ea"/>
                <a:cs typeface="+mj-cs"/>
              </a:rPr>
              <a:t>Contact Details </a:t>
            </a:r>
          </a:p>
        </p:txBody>
      </p:sp>
      <p:sp>
        <p:nvSpPr>
          <p:cNvPr id="15" name="Subtitle 2">
            <a:extLst>
              <a:ext uri="{FF2B5EF4-FFF2-40B4-BE49-F238E27FC236}">
                <a16:creationId xmlns:a16="http://schemas.microsoft.com/office/drawing/2014/main" id="{3778C94D-FE4D-4526-BAA0-3FC670035552}"/>
              </a:ext>
            </a:extLst>
          </p:cNvPr>
          <p:cNvSpPr txBox="1">
            <a:spLocks/>
          </p:cNvSpPr>
          <p:nvPr/>
        </p:nvSpPr>
        <p:spPr>
          <a:xfrm>
            <a:off x="508289" y="982272"/>
            <a:ext cx="6525220" cy="461684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t>Samantha Turner</a:t>
            </a:r>
          </a:p>
          <a:p>
            <a:pPr algn="l"/>
            <a:r>
              <a:rPr lang="en-US" dirty="0"/>
              <a:t>Dementia Specialist Nurse </a:t>
            </a:r>
          </a:p>
          <a:p>
            <a:pPr algn="l"/>
            <a:r>
              <a:rPr lang="en-US" dirty="0" err="1"/>
              <a:t>Wythenshawe</a:t>
            </a:r>
            <a:r>
              <a:rPr lang="en-US" dirty="0"/>
              <a:t> Trafford </a:t>
            </a:r>
            <a:r>
              <a:rPr lang="en-US" dirty="0" err="1"/>
              <a:t>Withington</a:t>
            </a:r>
            <a:r>
              <a:rPr lang="en-US" dirty="0"/>
              <a:t> and </a:t>
            </a:r>
            <a:r>
              <a:rPr lang="en-US" dirty="0" err="1"/>
              <a:t>Altrincham</a:t>
            </a:r>
            <a:r>
              <a:rPr lang="en-US" dirty="0"/>
              <a:t> (WTWA)</a:t>
            </a:r>
          </a:p>
          <a:p>
            <a:pPr indent="-228600" algn="l">
              <a:buFont typeface="Arial" panose="020B0604020202020204" pitchFamily="34" charset="0"/>
              <a:buChar char="•"/>
            </a:pPr>
            <a:endParaRPr lang="en-US" dirty="0"/>
          </a:p>
          <a:p>
            <a:pPr algn="l"/>
            <a:r>
              <a:rPr lang="en-US" dirty="0"/>
              <a:t>Email: samantha.turner@mft.nhs.uk </a:t>
            </a:r>
          </a:p>
          <a:p>
            <a:pPr algn="l"/>
            <a:r>
              <a:rPr lang="en-US" dirty="0"/>
              <a:t>Telephone: 0161 291 5927</a:t>
            </a:r>
          </a:p>
        </p:txBody>
      </p:sp>
      <p:pic>
        <p:nvPicPr>
          <p:cNvPr id="17" name="Picture 16">
            <a:extLst>
              <a:ext uri="{FF2B5EF4-FFF2-40B4-BE49-F238E27FC236}">
                <a16:creationId xmlns:a16="http://schemas.microsoft.com/office/drawing/2014/main" id="{90838FF4-2F62-4B93-924F-653775BCC9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2025" y="3611839"/>
            <a:ext cx="2757155" cy="2481439"/>
          </a:xfrm>
          <a:prstGeom prst="rect">
            <a:avLst/>
          </a:prstGeom>
        </p:spPr>
      </p:pic>
      <p:pic>
        <p:nvPicPr>
          <p:cNvPr id="18" name="Picture 17">
            <a:extLst>
              <a:ext uri="{FF2B5EF4-FFF2-40B4-BE49-F238E27FC236}">
                <a16:creationId xmlns:a16="http://schemas.microsoft.com/office/drawing/2014/main" id="{481B04AA-B8BE-4081-86D5-883B42BA6C25}"/>
              </a:ext>
            </a:extLst>
          </p:cNvPr>
          <p:cNvPicPr>
            <a:picLocks noChangeAspect="1"/>
          </p:cNvPicPr>
          <p:nvPr/>
        </p:nvPicPr>
        <p:blipFill>
          <a:blip r:embed="rId3"/>
          <a:stretch>
            <a:fillRect/>
          </a:stretch>
        </p:blipFill>
        <p:spPr>
          <a:xfrm>
            <a:off x="8928590" y="1581693"/>
            <a:ext cx="2757155" cy="855160"/>
          </a:xfrm>
          <a:prstGeom prst="rect">
            <a:avLst/>
          </a:prstGeom>
        </p:spPr>
      </p:pic>
    </p:spTree>
    <p:extLst>
      <p:ext uri="{BB962C8B-B14F-4D97-AF65-F5344CB8AC3E}">
        <p14:creationId xmlns:p14="http://schemas.microsoft.com/office/powerpoint/2010/main" val="2678116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03512" y="1951918"/>
            <a:ext cx="8784976" cy="1458162"/>
          </a:xfrm>
        </p:spPr>
        <p:txBody>
          <a:bodyPr>
            <a:normAutofit/>
          </a:bodyPr>
          <a:lstStyle/>
          <a:p>
            <a:r>
              <a:rPr lang="en-GB" sz="3200" b="1" dirty="0">
                <a:solidFill>
                  <a:schemeClr val="tx2"/>
                </a:solidFill>
                <a:latin typeface="Alte Haas Grotesk"/>
              </a:rPr>
              <a:t>NEWS2 and 4AT</a:t>
            </a:r>
          </a:p>
        </p:txBody>
      </p:sp>
      <p:sp>
        <p:nvSpPr>
          <p:cNvPr id="2" name="Subtitle 1"/>
          <p:cNvSpPr>
            <a:spLocks noGrp="1"/>
          </p:cNvSpPr>
          <p:nvPr>
            <p:ph type="subTitle" idx="1"/>
          </p:nvPr>
        </p:nvSpPr>
        <p:spPr>
          <a:xfrm>
            <a:off x="1919539" y="3284984"/>
            <a:ext cx="8136903" cy="1728192"/>
          </a:xfrm>
        </p:spPr>
        <p:txBody>
          <a:bodyPr>
            <a:normAutofit lnSpcReduction="10000"/>
          </a:bodyPr>
          <a:lstStyle/>
          <a:p>
            <a:endParaRPr lang="en-GB" dirty="0"/>
          </a:p>
          <a:p>
            <a:r>
              <a:rPr lang="en-GB" b="1" dirty="0">
                <a:solidFill>
                  <a:schemeClr val="tx2"/>
                </a:solidFill>
                <a:latin typeface="Alte Haas Grotesk"/>
              </a:rPr>
              <a:t>Professor Emma Vardy </a:t>
            </a:r>
          </a:p>
          <a:p>
            <a:r>
              <a:rPr lang="en-GB" b="1" dirty="0">
                <a:solidFill>
                  <a:schemeClr val="tx2"/>
                </a:solidFill>
                <a:latin typeface="Alte Haas Grotesk"/>
              </a:rPr>
              <a:t>Consultant Geriatrician and MAHSC Chair</a:t>
            </a:r>
          </a:p>
          <a:p>
            <a:r>
              <a:rPr lang="en-GB" b="1" dirty="0">
                <a:solidFill>
                  <a:schemeClr val="tx2"/>
                </a:solidFill>
                <a:latin typeface="Alte Haas Grotesk"/>
              </a:rPr>
              <a:t>Clinical frailty lead NCA</a:t>
            </a:r>
          </a:p>
          <a:p>
            <a:endParaRPr lang="en-GB" dirty="0"/>
          </a:p>
          <a:p>
            <a:endParaRPr lang="en-GB" dirty="0"/>
          </a:p>
          <a:p>
            <a:endParaRPr lang="en-GB" dirty="0"/>
          </a:p>
        </p:txBody>
      </p:sp>
      <p:pic>
        <p:nvPicPr>
          <p:cNvPr id="5"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555424" y="1128218"/>
            <a:ext cx="1427614" cy="864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ABDB1FAB-5C81-49F6-A546-53061488E5A5}"/>
              </a:ext>
            </a:extLst>
          </p:cNvPr>
          <p:cNvPicPr>
            <a:picLocks noChangeAspect="1"/>
          </p:cNvPicPr>
          <p:nvPr/>
        </p:nvPicPr>
        <p:blipFill>
          <a:blip r:embed="rId4"/>
          <a:stretch>
            <a:fillRect/>
          </a:stretch>
        </p:blipFill>
        <p:spPr>
          <a:xfrm>
            <a:off x="8584877" y="596182"/>
            <a:ext cx="2943129" cy="1898318"/>
          </a:xfrm>
          <a:prstGeom prst="rect">
            <a:avLst/>
          </a:prstGeom>
        </p:spPr>
      </p:pic>
      <p:pic>
        <p:nvPicPr>
          <p:cNvPr id="4" name="Picture 3">
            <a:extLst>
              <a:ext uri="{FF2B5EF4-FFF2-40B4-BE49-F238E27FC236}">
                <a16:creationId xmlns:a16="http://schemas.microsoft.com/office/drawing/2014/main" id="{F9B11F4D-8AD3-4F96-910E-88B8059BBFE0}"/>
              </a:ext>
            </a:extLst>
          </p:cNvPr>
          <p:cNvPicPr>
            <a:picLocks noChangeAspect="1"/>
          </p:cNvPicPr>
          <p:nvPr/>
        </p:nvPicPr>
        <p:blipFill>
          <a:blip r:embed="rId5"/>
          <a:stretch>
            <a:fillRect/>
          </a:stretch>
        </p:blipFill>
        <p:spPr>
          <a:xfrm>
            <a:off x="4085706" y="1192079"/>
            <a:ext cx="3318322" cy="524907"/>
          </a:xfrm>
          <a:prstGeom prst="rect">
            <a:avLst/>
          </a:prstGeom>
        </p:spPr>
      </p:pic>
      <p:pic>
        <p:nvPicPr>
          <p:cNvPr id="6" name="Picture 5">
            <a:extLst>
              <a:ext uri="{FF2B5EF4-FFF2-40B4-BE49-F238E27FC236}">
                <a16:creationId xmlns:a16="http://schemas.microsoft.com/office/drawing/2014/main" id="{8AA555C8-865A-44AB-A1A8-97A9E848E8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8768" y="46392"/>
            <a:ext cx="9612066" cy="107647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7FD1E-BDC2-4698-A6A5-F309D86027B9}"/>
              </a:ext>
            </a:extLst>
          </p:cNvPr>
          <p:cNvSpPr>
            <a:spLocks noGrp="1"/>
          </p:cNvSpPr>
          <p:nvPr>
            <p:ph type="title"/>
          </p:nvPr>
        </p:nvSpPr>
        <p:spPr>
          <a:xfrm>
            <a:off x="1358768" y="1295859"/>
            <a:ext cx="10515600" cy="1325563"/>
          </a:xfrm>
        </p:spPr>
        <p:txBody>
          <a:bodyPr/>
          <a:lstStyle/>
          <a:p>
            <a:r>
              <a:rPr lang="en-GB" b="1" dirty="0">
                <a:solidFill>
                  <a:schemeClr val="tx2"/>
                </a:solidFill>
                <a:latin typeface="Alte Haas Grotesk"/>
              </a:rPr>
              <a:t>NEWS2</a:t>
            </a:r>
          </a:p>
        </p:txBody>
      </p:sp>
      <p:sp>
        <p:nvSpPr>
          <p:cNvPr id="3" name="Content Placeholder 2">
            <a:extLst>
              <a:ext uri="{FF2B5EF4-FFF2-40B4-BE49-F238E27FC236}">
                <a16:creationId xmlns:a16="http://schemas.microsoft.com/office/drawing/2014/main" id="{C6A9141D-C378-4033-9224-36314667FADF}"/>
              </a:ext>
            </a:extLst>
          </p:cNvPr>
          <p:cNvSpPr>
            <a:spLocks noGrp="1"/>
          </p:cNvSpPr>
          <p:nvPr>
            <p:ph idx="1"/>
          </p:nvPr>
        </p:nvSpPr>
        <p:spPr>
          <a:xfrm>
            <a:off x="1676400" y="2799454"/>
            <a:ext cx="10515600" cy="4351338"/>
          </a:xfrm>
        </p:spPr>
        <p:txBody>
          <a:bodyPr/>
          <a:lstStyle/>
          <a:p>
            <a:r>
              <a:rPr lang="en-GB" sz="2400" dirty="0">
                <a:solidFill>
                  <a:schemeClr val="tx2"/>
                </a:solidFill>
                <a:latin typeface="Alte Haas Grotesk"/>
                <a:ea typeface="Calibri" panose="020F0502020204030204" pitchFamily="34" charset="0"/>
                <a:cs typeface="Times New Roman" panose="02020603050405020304" pitchFamily="18" charset="0"/>
              </a:rPr>
              <a:t>Aggregate early warning scoring system to identify acutely unwell patients</a:t>
            </a:r>
          </a:p>
          <a:p>
            <a:r>
              <a:rPr lang="en-GB" sz="2400" dirty="0">
                <a:solidFill>
                  <a:schemeClr val="tx2"/>
                </a:solidFill>
                <a:latin typeface="Alte Haas Grotesk"/>
                <a:ea typeface="Calibri" panose="020F0502020204030204" pitchFamily="34" charset="0"/>
                <a:cs typeface="Times New Roman" panose="02020603050405020304" pitchFamily="18" charset="0"/>
              </a:rPr>
              <a:t>Calculated from routinely collected physiological measurements</a:t>
            </a:r>
          </a:p>
          <a:p>
            <a:r>
              <a:rPr lang="en-GB" sz="2400" dirty="0">
                <a:solidFill>
                  <a:schemeClr val="tx2"/>
                </a:solidFill>
                <a:latin typeface="Alte Haas Grotesk"/>
                <a:ea typeface="Calibri" panose="020F0502020204030204" pitchFamily="34" charset="0"/>
                <a:cs typeface="Times New Roman" panose="02020603050405020304" pitchFamily="18" charset="0"/>
              </a:rPr>
              <a:t>Developed in 2012 by the Royal College of Physicians</a:t>
            </a:r>
          </a:p>
          <a:p>
            <a:r>
              <a:rPr lang="en-GB" sz="2400" dirty="0">
                <a:solidFill>
                  <a:schemeClr val="tx2"/>
                </a:solidFill>
                <a:latin typeface="Alte Haas Grotesk"/>
                <a:ea typeface="Calibri" panose="020F0502020204030204" pitchFamily="34" charset="0"/>
                <a:cs typeface="Times New Roman" panose="02020603050405020304" pitchFamily="18" charset="0"/>
              </a:rPr>
              <a:t>Updated to include new confusion in 2017 </a:t>
            </a:r>
            <a:r>
              <a:rPr lang="en-GB" sz="1800" dirty="0">
                <a:latin typeface="Alte Haas Grotesk"/>
                <a:hlinkClick r:id="rId2"/>
              </a:rPr>
              <a:t>National Early Warning Score (NEWS) 2 | RCP London</a:t>
            </a:r>
            <a:endParaRPr lang="en-GB" dirty="0">
              <a:solidFill>
                <a:schemeClr val="tx2"/>
              </a:solidFill>
              <a:latin typeface="Alte Haas Grotesk"/>
              <a:ea typeface="Calibri" panose="020F0502020204030204" pitchFamily="34" charset="0"/>
              <a:cs typeface="Times New Roman" panose="02020603050405020304" pitchFamily="18" charset="0"/>
            </a:endParaRPr>
          </a:p>
          <a:p>
            <a:endParaRPr lang="en-GB" dirty="0"/>
          </a:p>
        </p:txBody>
      </p:sp>
      <p:pic>
        <p:nvPicPr>
          <p:cNvPr id="4" name="Picture 3">
            <a:extLst>
              <a:ext uri="{FF2B5EF4-FFF2-40B4-BE49-F238E27FC236}">
                <a16:creationId xmlns:a16="http://schemas.microsoft.com/office/drawing/2014/main" id="{59ED0490-49C4-4EDF-9C06-84E477B4D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768" y="46392"/>
            <a:ext cx="9612066" cy="1076475"/>
          </a:xfrm>
          <a:prstGeom prst="rect">
            <a:avLst/>
          </a:prstGeom>
        </p:spPr>
      </p:pic>
    </p:spTree>
    <p:extLst>
      <p:ext uri="{BB962C8B-B14F-4D97-AF65-F5344CB8AC3E}">
        <p14:creationId xmlns:p14="http://schemas.microsoft.com/office/powerpoint/2010/main" val="1538054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A2E46-878D-494A-B533-D6E3E0D93839}"/>
              </a:ext>
            </a:extLst>
          </p:cNvPr>
          <p:cNvSpPr>
            <a:spLocks noGrp="1"/>
          </p:cNvSpPr>
          <p:nvPr>
            <p:ph type="title"/>
          </p:nvPr>
        </p:nvSpPr>
        <p:spPr>
          <a:xfrm>
            <a:off x="1526357" y="1392647"/>
            <a:ext cx="10515600" cy="1325563"/>
          </a:xfrm>
        </p:spPr>
        <p:txBody>
          <a:bodyPr/>
          <a:lstStyle/>
          <a:p>
            <a:r>
              <a:rPr lang="en-GB" b="1" dirty="0">
                <a:solidFill>
                  <a:schemeClr val="tx2"/>
                </a:solidFill>
                <a:latin typeface="Alte Haas Grotesk"/>
              </a:rPr>
              <a:t>Aim</a:t>
            </a:r>
          </a:p>
        </p:txBody>
      </p:sp>
      <p:sp>
        <p:nvSpPr>
          <p:cNvPr id="3" name="Content Placeholder 2">
            <a:extLst>
              <a:ext uri="{FF2B5EF4-FFF2-40B4-BE49-F238E27FC236}">
                <a16:creationId xmlns:a16="http://schemas.microsoft.com/office/drawing/2014/main" id="{85AA1599-1AD8-4445-815C-90AA34E3705E}"/>
              </a:ext>
            </a:extLst>
          </p:cNvPr>
          <p:cNvSpPr>
            <a:spLocks noGrp="1"/>
          </p:cNvSpPr>
          <p:nvPr>
            <p:ph idx="1"/>
          </p:nvPr>
        </p:nvSpPr>
        <p:spPr>
          <a:xfrm>
            <a:off x="1526357" y="3136768"/>
            <a:ext cx="10515600" cy="2747963"/>
          </a:xfrm>
        </p:spPr>
        <p:txBody>
          <a:bodyPr/>
          <a:lstStyle/>
          <a:p>
            <a:r>
              <a:rPr lang="en-GB" dirty="0">
                <a:solidFill>
                  <a:schemeClr val="tx2"/>
                </a:solidFill>
                <a:latin typeface="Alte Haas Grotesk"/>
                <a:ea typeface="Calibri" panose="020F0502020204030204" pitchFamily="34" charset="0"/>
                <a:cs typeface="Times New Roman" panose="02020603050405020304" pitchFamily="18" charset="0"/>
              </a:rPr>
              <a:t>To assess the sensitivity of the NEWS2 for non-alert states for a 4AT </a:t>
            </a:r>
            <a:r>
              <a:rPr lang="en-GB" dirty="0" err="1">
                <a:solidFill>
                  <a:srgbClr val="0563C1"/>
                </a:solidFill>
                <a:latin typeface="Alte Haas Grotesk"/>
                <a:hlinkClick r:id="rId2">
                  <a:extLst>
                    <a:ext uri="{A12FA001-AC4F-418D-AE19-62706E023703}">
                      <ahyp:hlinkClr xmlns:ahyp="http://schemas.microsoft.com/office/drawing/2018/hyperlinkcolor" val="tx"/>
                    </a:ext>
                  </a:extLst>
                </a:hlinkClick>
              </a:rPr>
              <a:t>4AT</a:t>
            </a:r>
            <a:r>
              <a:rPr lang="en-GB" dirty="0">
                <a:solidFill>
                  <a:schemeClr val="tx2"/>
                </a:solidFill>
                <a:latin typeface="Alte Haas Grotesk"/>
                <a:hlinkClick r:id="rId2">
                  <a:extLst>
                    <a:ext uri="{A12FA001-AC4F-418D-AE19-62706E023703}">
                      <ahyp:hlinkClr xmlns:ahyp="http://schemas.microsoft.com/office/drawing/2018/hyperlinkcolor" val="tx"/>
                    </a:ext>
                  </a:extLst>
                </a:hlinkClick>
              </a:rPr>
              <a:t> (dementia-united.org.uk)</a:t>
            </a:r>
            <a:r>
              <a:rPr lang="en-GB" dirty="0">
                <a:solidFill>
                  <a:schemeClr val="tx2"/>
                </a:solidFill>
                <a:latin typeface="Alte Haas Grotesk"/>
              </a:rPr>
              <a:t> </a:t>
            </a:r>
            <a:r>
              <a:rPr lang="en-GB" dirty="0">
                <a:solidFill>
                  <a:schemeClr val="tx2"/>
                </a:solidFill>
                <a:latin typeface="Alte Haas Grotesk"/>
                <a:ea typeface="Calibri" panose="020F0502020204030204" pitchFamily="34" charset="0"/>
                <a:cs typeface="Times New Roman" panose="02020603050405020304" pitchFamily="18" charset="0"/>
              </a:rPr>
              <a:t>score of 4 or above, indicating probable delirium, as a primary outcome</a:t>
            </a:r>
          </a:p>
          <a:p>
            <a:endParaRPr lang="en-GB" dirty="0"/>
          </a:p>
        </p:txBody>
      </p:sp>
      <p:sp>
        <p:nvSpPr>
          <p:cNvPr id="4" name="TextBox 3">
            <a:extLst>
              <a:ext uri="{FF2B5EF4-FFF2-40B4-BE49-F238E27FC236}">
                <a16:creationId xmlns:a16="http://schemas.microsoft.com/office/drawing/2014/main" id="{D67B4E13-6DD5-4EF1-85AC-E099ED1D8DF9}"/>
              </a:ext>
            </a:extLst>
          </p:cNvPr>
          <p:cNvSpPr txBox="1"/>
          <p:nvPr/>
        </p:nvSpPr>
        <p:spPr>
          <a:xfrm>
            <a:off x="7234137" y="4961106"/>
            <a:ext cx="2825835" cy="369332"/>
          </a:xfrm>
          <a:prstGeom prst="rect">
            <a:avLst/>
          </a:prstGeom>
          <a:noFill/>
        </p:spPr>
        <p:txBody>
          <a:bodyPr wrap="square" rtlCol="0">
            <a:spAutoFit/>
          </a:bodyPr>
          <a:lstStyle/>
          <a:p>
            <a:r>
              <a:rPr lang="en-GB" i="1" dirty="0">
                <a:latin typeface="Alte Haas Grotesk"/>
              </a:rPr>
              <a:t>Vardy et al, In submission</a:t>
            </a:r>
          </a:p>
        </p:txBody>
      </p:sp>
      <p:pic>
        <p:nvPicPr>
          <p:cNvPr id="5" name="Picture 4">
            <a:extLst>
              <a:ext uri="{FF2B5EF4-FFF2-40B4-BE49-F238E27FC236}">
                <a16:creationId xmlns:a16="http://schemas.microsoft.com/office/drawing/2014/main" id="{3290DA28-E06A-4AA0-A857-19D5D7D9A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768" y="46392"/>
            <a:ext cx="9612066" cy="1076475"/>
          </a:xfrm>
          <a:prstGeom prst="rect">
            <a:avLst/>
          </a:prstGeom>
        </p:spPr>
      </p:pic>
    </p:spTree>
    <p:extLst>
      <p:ext uri="{BB962C8B-B14F-4D97-AF65-F5344CB8AC3E}">
        <p14:creationId xmlns:p14="http://schemas.microsoft.com/office/powerpoint/2010/main" val="768413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D242-B9BD-40CD-95A7-61BC2DBE75F9}"/>
              </a:ext>
            </a:extLst>
          </p:cNvPr>
          <p:cNvSpPr>
            <a:spLocks noGrp="1"/>
          </p:cNvSpPr>
          <p:nvPr>
            <p:ph type="title"/>
          </p:nvPr>
        </p:nvSpPr>
        <p:spPr>
          <a:xfrm>
            <a:off x="1488649" y="1430354"/>
            <a:ext cx="10515600" cy="1325563"/>
          </a:xfrm>
        </p:spPr>
        <p:txBody>
          <a:bodyPr/>
          <a:lstStyle/>
          <a:p>
            <a:r>
              <a:rPr lang="en-GB" b="1" dirty="0">
                <a:solidFill>
                  <a:schemeClr val="tx2"/>
                </a:solidFill>
                <a:latin typeface="Alte Haas Grotesk"/>
              </a:rPr>
              <a:t>Methods</a:t>
            </a:r>
          </a:p>
        </p:txBody>
      </p:sp>
      <p:sp>
        <p:nvSpPr>
          <p:cNvPr id="3" name="Content Placeholder 2">
            <a:extLst>
              <a:ext uri="{FF2B5EF4-FFF2-40B4-BE49-F238E27FC236}">
                <a16:creationId xmlns:a16="http://schemas.microsoft.com/office/drawing/2014/main" id="{1CE5CBB3-BAC0-428F-9DCE-86794D19017C}"/>
              </a:ext>
            </a:extLst>
          </p:cNvPr>
          <p:cNvSpPr>
            <a:spLocks noGrp="1"/>
          </p:cNvSpPr>
          <p:nvPr>
            <p:ph idx="1"/>
          </p:nvPr>
        </p:nvSpPr>
        <p:spPr>
          <a:xfrm>
            <a:off x="1601471" y="2658358"/>
            <a:ext cx="10515600" cy="3245227"/>
          </a:xfrm>
        </p:spPr>
        <p:txBody>
          <a:bodyPr/>
          <a:lstStyle/>
          <a:p>
            <a:r>
              <a:rPr lang="en-GB" sz="2400" dirty="0">
                <a:solidFill>
                  <a:schemeClr val="tx2"/>
                </a:solidFill>
                <a:latin typeface="Alte Haas Grotesk"/>
                <a:ea typeface="Calibri" panose="020F0502020204030204" pitchFamily="34" charset="0"/>
                <a:cs typeface="Times New Roman" panose="02020603050405020304" pitchFamily="18" charset="0"/>
              </a:rPr>
              <a:t>All non-elective admissions aged 65 years and over to Salford Royal hospital between 1</a:t>
            </a:r>
            <a:r>
              <a:rPr lang="en-GB" sz="2400" baseline="30000" dirty="0">
                <a:solidFill>
                  <a:schemeClr val="tx2"/>
                </a:solidFill>
                <a:latin typeface="Alte Haas Grotesk"/>
                <a:ea typeface="Calibri" panose="020F0502020204030204" pitchFamily="34" charset="0"/>
                <a:cs typeface="Times New Roman" panose="02020603050405020304" pitchFamily="18" charset="0"/>
              </a:rPr>
              <a:t>st</a:t>
            </a:r>
            <a:r>
              <a:rPr lang="en-GB" sz="2400" dirty="0">
                <a:solidFill>
                  <a:schemeClr val="tx2"/>
                </a:solidFill>
                <a:latin typeface="Alte Haas Grotesk"/>
                <a:ea typeface="Calibri" panose="020F0502020204030204" pitchFamily="34" charset="0"/>
                <a:cs typeface="Times New Roman" panose="02020603050405020304" pitchFamily="18" charset="0"/>
              </a:rPr>
              <a:t> March 2020 and 30</a:t>
            </a:r>
            <a:r>
              <a:rPr lang="en-GB" sz="2400" baseline="30000" dirty="0">
                <a:solidFill>
                  <a:schemeClr val="tx2"/>
                </a:solidFill>
                <a:latin typeface="Alte Haas Grotesk"/>
                <a:ea typeface="Calibri" panose="020F0502020204030204" pitchFamily="34" charset="0"/>
                <a:cs typeface="Times New Roman" panose="02020603050405020304" pitchFamily="18" charset="0"/>
              </a:rPr>
              <a:t>th </a:t>
            </a:r>
            <a:r>
              <a:rPr lang="en-GB" sz="2400" dirty="0">
                <a:solidFill>
                  <a:schemeClr val="tx2"/>
                </a:solidFill>
                <a:latin typeface="Alte Haas Grotesk"/>
                <a:ea typeface="Calibri" panose="020F0502020204030204" pitchFamily="34" charset="0"/>
                <a:cs typeface="Times New Roman" panose="02020603050405020304" pitchFamily="18" charset="0"/>
              </a:rPr>
              <a:t>March 2022 </a:t>
            </a:r>
          </a:p>
          <a:p>
            <a:r>
              <a:rPr lang="en-GB" sz="2400" dirty="0">
                <a:solidFill>
                  <a:schemeClr val="tx2"/>
                </a:solidFill>
                <a:latin typeface="Alte Haas Grotesk"/>
                <a:ea typeface="Calibri" panose="020F0502020204030204" pitchFamily="34" charset="0"/>
                <a:cs typeface="Times New Roman" panose="02020603050405020304" pitchFamily="18" charset="0"/>
              </a:rPr>
              <a:t>At least one 4AT was completed within 24 hours of first attendance</a:t>
            </a:r>
          </a:p>
          <a:p>
            <a:r>
              <a:rPr lang="en-GB" sz="2400" dirty="0">
                <a:solidFill>
                  <a:schemeClr val="tx2"/>
                </a:solidFill>
                <a:latin typeface="Alte Haas Grotesk"/>
                <a:ea typeface="Calibri" panose="020F0502020204030204" pitchFamily="34" charset="0"/>
                <a:cs typeface="Times New Roman" panose="02020603050405020304" pitchFamily="18" charset="0"/>
              </a:rPr>
              <a:t>AND at least one NEWS2 assessment occurred within 4 hours either side of this delirium screen </a:t>
            </a:r>
          </a:p>
          <a:p>
            <a:r>
              <a:rPr lang="en-GB" sz="2400" dirty="0">
                <a:solidFill>
                  <a:schemeClr val="tx2"/>
                </a:solidFill>
                <a:latin typeface="Alte Haas Grotesk"/>
                <a:ea typeface="Calibri" panose="020F0502020204030204" pitchFamily="34" charset="0"/>
                <a:cs typeface="Calibri" panose="020F0502020204030204" pitchFamily="34" charset="0"/>
              </a:rPr>
              <a:t>All analyses were conducted using R</a:t>
            </a:r>
            <a:endParaRPr lang="en-GB" sz="2400" dirty="0">
              <a:solidFill>
                <a:schemeClr val="tx2"/>
              </a:solidFill>
              <a:latin typeface="Alte Haas Grotesk"/>
              <a:ea typeface="Calibri" panose="020F0502020204030204" pitchFamily="34" charset="0"/>
              <a:cs typeface="Times New Roman" panose="02020603050405020304" pitchFamily="18" charset="0"/>
            </a:endParaRPr>
          </a:p>
          <a:p>
            <a:endParaRPr lang="en-GB" dirty="0"/>
          </a:p>
        </p:txBody>
      </p:sp>
      <p:sp>
        <p:nvSpPr>
          <p:cNvPr id="4" name="TextBox 3">
            <a:extLst>
              <a:ext uri="{FF2B5EF4-FFF2-40B4-BE49-F238E27FC236}">
                <a16:creationId xmlns:a16="http://schemas.microsoft.com/office/drawing/2014/main" id="{BACA61B0-7BCD-40AD-A847-FD31D29807B1}"/>
              </a:ext>
            </a:extLst>
          </p:cNvPr>
          <p:cNvSpPr txBox="1"/>
          <p:nvPr/>
        </p:nvSpPr>
        <p:spPr>
          <a:xfrm>
            <a:off x="6746449" y="5427646"/>
            <a:ext cx="2825835" cy="369332"/>
          </a:xfrm>
          <a:prstGeom prst="rect">
            <a:avLst/>
          </a:prstGeom>
          <a:noFill/>
        </p:spPr>
        <p:txBody>
          <a:bodyPr wrap="square" rtlCol="0">
            <a:spAutoFit/>
          </a:bodyPr>
          <a:lstStyle/>
          <a:p>
            <a:r>
              <a:rPr lang="en-GB" i="1" dirty="0">
                <a:latin typeface="Alte Haas Grotesk"/>
              </a:rPr>
              <a:t>Vardy et al, In submission</a:t>
            </a:r>
          </a:p>
        </p:txBody>
      </p:sp>
      <p:pic>
        <p:nvPicPr>
          <p:cNvPr id="5" name="Picture 4">
            <a:extLst>
              <a:ext uri="{FF2B5EF4-FFF2-40B4-BE49-F238E27FC236}">
                <a16:creationId xmlns:a16="http://schemas.microsoft.com/office/drawing/2014/main" id="{898318EC-5750-4E60-9F98-41FA378BF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768" y="46392"/>
            <a:ext cx="9612066" cy="1076475"/>
          </a:xfrm>
          <a:prstGeom prst="rect">
            <a:avLst/>
          </a:prstGeom>
        </p:spPr>
      </p:pic>
    </p:spTree>
    <p:extLst>
      <p:ext uri="{BB962C8B-B14F-4D97-AF65-F5344CB8AC3E}">
        <p14:creationId xmlns:p14="http://schemas.microsoft.com/office/powerpoint/2010/main" val="3662518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A61B0-7BCD-40AD-A847-FD31D29807B1}"/>
              </a:ext>
            </a:extLst>
          </p:cNvPr>
          <p:cNvSpPr txBox="1"/>
          <p:nvPr/>
        </p:nvSpPr>
        <p:spPr>
          <a:xfrm>
            <a:off x="6887852" y="6090868"/>
            <a:ext cx="2825835" cy="369332"/>
          </a:xfrm>
          <a:prstGeom prst="rect">
            <a:avLst/>
          </a:prstGeom>
          <a:noFill/>
        </p:spPr>
        <p:txBody>
          <a:bodyPr wrap="square" rtlCol="0">
            <a:spAutoFit/>
          </a:bodyPr>
          <a:lstStyle/>
          <a:p>
            <a:r>
              <a:rPr lang="en-GB" i="1" dirty="0">
                <a:latin typeface="Alte Haas Grotesk"/>
              </a:rPr>
              <a:t>Vardy et al, In submission</a:t>
            </a:r>
          </a:p>
        </p:txBody>
      </p:sp>
      <p:pic>
        <p:nvPicPr>
          <p:cNvPr id="5" name="Picture 4">
            <a:extLst>
              <a:ext uri="{FF2B5EF4-FFF2-40B4-BE49-F238E27FC236}">
                <a16:creationId xmlns:a16="http://schemas.microsoft.com/office/drawing/2014/main" id="{898318EC-5750-4E60-9F98-41FA378BF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768" y="46392"/>
            <a:ext cx="9612066" cy="1076475"/>
          </a:xfrm>
          <a:prstGeom prst="rect">
            <a:avLst/>
          </a:prstGeom>
        </p:spPr>
      </p:pic>
      <p:pic>
        <p:nvPicPr>
          <p:cNvPr id="8" name="Picture 2">
            <a:extLst>
              <a:ext uri="{FF2B5EF4-FFF2-40B4-BE49-F238E27FC236}">
                <a16:creationId xmlns:a16="http://schemas.microsoft.com/office/drawing/2014/main" id="{20754C46-47CB-4968-8FCC-A8D67F08C47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34521" y="1158691"/>
            <a:ext cx="10594297" cy="489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4126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D242-B9BD-40CD-95A7-61BC2DBE75F9}"/>
              </a:ext>
            </a:extLst>
          </p:cNvPr>
          <p:cNvSpPr>
            <a:spLocks noGrp="1"/>
          </p:cNvSpPr>
          <p:nvPr>
            <p:ph type="title"/>
          </p:nvPr>
        </p:nvSpPr>
        <p:spPr>
          <a:xfrm>
            <a:off x="1526356" y="1025001"/>
            <a:ext cx="10515600" cy="1325563"/>
          </a:xfrm>
        </p:spPr>
        <p:txBody>
          <a:bodyPr/>
          <a:lstStyle/>
          <a:p>
            <a:r>
              <a:rPr lang="en-GB" b="1" dirty="0">
                <a:solidFill>
                  <a:schemeClr val="tx2"/>
                </a:solidFill>
                <a:latin typeface="Alte Haas Grotesk"/>
              </a:rPr>
              <a:t>Results</a:t>
            </a:r>
          </a:p>
        </p:txBody>
      </p:sp>
      <p:sp>
        <p:nvSpPr>
          <p:cNvPr id="3" name="Content Placeholder 2">
            <a:extLst>
              <a:ext uri="{FF2B5EF4-FFF2-40B4-BE49-F238E27FC236}">
                <a16:creationId xmlns:a16="http://schemas.microsoft.com/office/drawing/2014/main" id="{1CE5CBB3-BAC0-428F-9DCE-86794D19017C}"/>
              </a:ext>
            </a:extLst>
          </p:cNvPr>
          <p:cNvSpPr>
            <a:spLocks noGrp="1"/>
          </p:cNvSpPr>
          <p:nvPr>
            <p:ph idx="1"/>
          </p:nvPr>
        </p:nvSpPr>
        <p:spPr>
          <a:xfrm>
            <a:off x="1676400" y="2469168"/>
            <a:ext cx="10515600" cy="3245227"/>
          </a:xfrm>
        </p:spPr>
        <p:txBody>
          <a:bodyPr>
            <a:normAutofit fontScale="85000" lnSpcReduction="20000"/>
          </a:bodyPr>
          <a:lstStyle/>
          <a:p>
            <a:r>
              <a:rPr lang="en-GB" sz="2800" dirty="0">
                <a:solidFill>
                  <a:schemeClr val="tx2"/>
                </a:solidFill>
                <a:effectLst/>
                <a:latin typeface="Alte Haas Grotesk"/>
                <a:ea typeface="Calibri" panose="020F0502020204030204" pitchFamily="34" charset="0"/>
                <a:cs typeface="Times New Roman" panose="02020603050405020304" pitchFamily="18" charset="0"/>
              </a:rPr>
              <a:t>13,908 consecutive admissions</a:t>
            </a:r>
          </a:p>
          <a:p>
            <a:r>
              <a:rPr lang="en-GB" sz="2800" dirty="0">
                <a:solidFill>
                  <a:schemeClr val="tx2"/>
                </a:solidFill>
                <a:effectLst/>
                <a:latin typeface="Alte Haas Grotesk"/>
                <a:ea typeface="Calibri" panose="020F0502020204030204" pitchFamily="34" charset="0"/>
                <a:cs typeface="Times New Roman" panose="02020603050405020304" pitchFamily="18" charset="0"/>
              </a:rPr>
              <a:t>2,802 (20%) admissions with a 4AT≥4 consistent with probable delirium</a:t>
            </a:r>
          </a:p>
          <a:p>
            <a:r>
              <a:rPr lang="en-GB" sz="2800" dirty="0">
                <a:solidFill>
                  <a:schemeClr val="tx2"/>
                </a:solidFill>
                <a:effectLst/>
                <a:latin typeface="Alte Haas Grotesk"/>
                <a:ea typeface="Calibri" panose="020F0502020204030204" pitchFamily="34" charset="0"/>
                <a:cs typeface="Times New Roman" panose="02020603050405020304" pitchFamily="18" charset="0"/>
              </a:rPr>
              <a:t>594 (4.3%) admissions had a non-alert recorded on NEWS2</a:t>
            </a:r>
          </a:p>
          <a:p>
            <a:r>
              <a:rPr lang="en-GB" sz="2800" dirty="0">
                <a:solidFill>
                  <a:schemeClr val="tx2"/>
                </a:solidFill>
                <a:latin typeface="Alte Haas Grotesk"/>
                <a:ea typeface="Calibri" panose="020F0502020204030204" pitchFamily="34" charset="0"/>
                <a:cs typeface="Times New Roman" panose="02020603050405020304" pitchFamily="18" charset="0"/>
              </a:rPr>
              <a:t>S</a:t>
            </a:r>
            <a:r>
              <a:rPr lang="en-GB" sz="2800" dirty="0">
                <a:solidFill>
                  <a:schemeClr val="tx2"/>
                </a:solidFill>
                <a:effectLst/>
                <a:latin typeface="Alte Haas Grotesk"/>
                <a:ea typeface="Calibri" panose="020F0502020204030204" pitchFamily="34" charset="0"/>
                <a:cs typeface="Times New Roman" panose="02020603050405020304" pitchFamily="18" charset="0"/>
              </a:rPr>
              <a:t>ensitivity of a NEWS2  non-alert assessment for a 4AT≥4 was 17.8% (95% confidence interval [CI] 16.4%–19.2%), with a specificity of 99.1% (95% CI 98.9%–99.3%)</a:t>
            </a:r>
          </a:p>
          <a:p>
            <a:r>
              <a:rPr lang="en-GB" sz="2800" dirty="0">
                <a:solidFill>
                  <a:schemeClr val="tx2"/>
                </a:solidFill>
                <a:effectLst/>
                <a:latin typeface="Alte Haas Grotesk"/>
                <a:ea typeface="Calibri" panose="020F0502020204030204" pitchFamily="34" charset="0"/>
                <a:cs typeface="Times New Roman" panose="02020603050405020304" pitchFamily="18" charset="0"/>
              </a:rPr>
              <a:t>The alertness question on the 4AT identified 980 (7%) of admissions with ‘clearly abnormal’ arousal and 825 (6%) with ‘mild sleepiness’. Of the patients classed as ‘clearly abnormal’ arousal, 70.8% were assessed on NEWS2 as alert and of patients classed as ‘mild sleepiness’, 88.5% were assessed as alert.</a:t>
            </a:r>
          </a:p>
          <a:p>
            <a:endParaRPr lang="en-GB" dirty="0"/>
          </a:p>
        </p:txBody>
      </p:sp>
      <p:sp>
        <p:nvSpPr>
          <p:cNvPr id="4" name="TextBox 3">
            <a:extLst>
              <a:ext uri="{FF2B5EF4-FFF2-40B4-BE49-F238E27FC236}">
                <a16:creationId xmlns:a16="http://schemas.microsoft.com/office/drawing/2014/main" id="{BACA61B0-7BCD-40AD-A847-FD31D29807B1}"/>
              </a:ext>
            </a:extLst>
          </p:cNvPr>
          <p:cNvSpPr txBox="1"/>
          <p:nvPr/>
        </p:nvSpPr>
        <p:spPr>
          <a:xfrm>
            <a:off x="7217789" y="5832999"/>
            <a:ext cx="2825835" cy="369332"/>
          </a:xfrm>
          <a:prstGeom prst="rect">
            <a:avLst/>
          </a:prstGeom>
          <a:noFill/>
        </p:spPr>
        <p:txBody>
          <a:bodyPr wrap="square" rtlCol="0">
            <a:spAutoFit/>
          </a:bodyPr>
          <a:lstStyle/>
          <a:p>
            <a:r>
              <a:rPr lang="en-GB" i="1" dirty="0">
                <a:latin typeface="Alte Haas Grotesk"/>
              </a:rPr>
              <a:t>Vardy et al, In submission</a:t>
            </a:r>
          </a:p>
        </p:txBody>
      </p:sp>
      <p:pic>
        <p:nvPicPr>
          <p:cNvPr id="5" name="Picture 4">
            <a:extLst>
              <a:ext uri="{FF2B5EF4-FFF2-40B4-BE49-F238E27FC236}">
                <a16:creationId xmlns:a16="http://schemas.microsoft.com/office/drawing/2014/main" id="{898318EC-5750-4E60-9F98-41FA378BF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768" y="46392"/>
            <a:ext cx="9612066" cy="1076475"/>
          </a:xfrm>
          <a:prstGeom prst="rect">
            <a:avLst/>
          </a:prstGeom>
        </p:spPr>
      </p:pic>
    </p:spTree>
    <p:extLst>
      <p:ext uri="{BB962C8B-B14F-4D97-AF65-F5344CB8AC3E}">
        <p14:creationId xmlns:p14="http://schemas.microsoft.com/office/powerpoint/2010/main" val="3339057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A61B0-7BCD-40AD-A847-FD31D29807B1}"/>
              </a:ext>
            </a:extLst>
          </p:cNvPr>
          <p:cNvSpPr txBox="1"/>
          <p:nvPr/>
        </p:nvSpPr>
        <p:spPr>
          <a:xfrm>
            <a:off x="7074976" y="6119148"/>
            <a:ext cx="2825835" cy="369332"/>
          </a:xfrm>
          <a:prstGeom prst="rect">
            <a:avLst/>
          </a:prstGeom>
          <a:noFill/>
        </p:spPr>
        <p:txBody>
          <a:bodyPr wrap="square" rtlCol="0">
            <a:spAutoFit/>
          </a:bodyPr>
          <a:lstStyle/>
          <a:p>
            <a:r>
              <a:rPr lang="en-GB" i="1" dirty="0">
                <a:solidFill>
                  <a:schemeClr val="tx2"/>
                </a:solidFill>
                <a:latin typeface="Alte Haas Grotesk"/>
              </a:rPr>
              <a:t>Vardy et al, In submission</a:t>
            </a:r>
          </a:p>
        </p:txBody>
      </p:sp>
      <p:pic>
        <p:nvPicPr>
          <p:cNvPr id="5" name="Picture 4">
            <a:extLst>
              <a:ext uri="{FF2B5EF4-FFF2-40B4-BE49-F238E27FC236}">
                <a16:creationId xmlns:a16="http://schemas.microsoft.com/office/drawing/2014/main" id="{898318EC-5750-4E60-9F98-41FA378BF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572" y="175685"/>
            <a:ext cx="9612066" cy="1076475"/>
          </a:xfrm>
          <a:prstGeom prst="rect">
            <a:avLst/>
          </a:prstGeom>
        </p:spPr>
      </p:pic>
      <p:pic>
        <p:nvPicPr>
          <p:cNvPr id="6" name="Picture 2">
            <a:extLst>
              <a:ext uri="{FF2B5EF4-FFF2-40B4-BE49-F238E27FC236}">
                <a16:creationId xmlns:a16="http://schemas.microsoft.com/office/drawing/2014/main" id="{DD3276A2-FD30-4CA3-BFC5-1F3C6372F9E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4214" y="1920174"/>
            <a:ext cx="9614575" cy="40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1BEFB9B1-D03F-44DA-95BB-C7887706D6B1}"/>
              </a:ext>
            </a:extLst>
          </p:cNvPr>
          <p:cNvSpPr>
            <a:spLocks noGrp="1"/>
          </p:cNvSpPr>
          <p:nvPr>
            <p:ph type="title"/>
          </p:nvPr>
        </p:nvSpPr>
        <p:spPr>
          <a:xfrm>
            <a:off x="1720392" y="843699"/>
            <a:ext cx="7888188" cy="1324760"/>
          </a:xfrm>
        </p:spPr>
        <p:txBody>
          <a:bodyPr>
            <a:normAutofit/>
          </a:bodyPr>
          <a:lstStyle/>
          <a:p>
            <a:r>
              <a:rPr lang="en-GB" sz="3600" dirty="0">
                <a:solidFill>
                  <a:schemeClr val="tx2"/>
                </a:solidFill>
                <a:latin typeface="Alte Haas Grotesk"/>
              </a:rPr>
              <a:t>Performance of NEWS2</a:t>
            </a:r>
          </a:p>
        </p:txBody>
      </p:sp>
    </p:spTree>
    <p:extLst>
      <p:ext uri="{BB962C8B-B14F-4D97-AF65-F5344CB8AC3E}">
        <p14:creationId xmlns:p14="http://schemas.microsoft.com/office/powerpoint/2010/main" val="33648319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A61B0-7BCD-40AD-A847-FD31D29807B1}"/>
              </a:ext>
            </a:extLst>
          </p:cNvPr>
          <p:cNvSpPr txBox="1"/>
          <p:nvPr/>
        </p:nvSpPr>
        <p:spPr>
          <a:xfrm>
            <a:off x="6887852" y="6090868"/>
            <a:ext cx="2825835" cy="369332"/>
          </a:xfrm>
          <a:prstGeom prst="rect">
            <a:avLst/>
          </a:prstGeom>
          <a:noFill/>
        </p:spPr>
        <p:txBody>
          <a:bodyPr wrap="square" rtlCol="0">
            <a:spAutoFit/>
          </a:bodyPr>
          <a:lstStyle/>
          <a:p>
            <a:r>
              <a:rPr lang="en-GB" i="1" dirty="0">
                <a:solidFill>
                  <a:schemeClr val="tx2"/>
                </a:solidFill>
                <a:latin typeface="Alte Haas Grotesk"/>
              </a:rPr>
              <a:t>Vardy et al, In submission</a:t>
            </a:r>
          </a:p>
        </p:txBody>
      </p:sp>
      <p:pic>
        <p:nvPicPr>
          <p:cNvPr id="5" name="Picture 4">
            <a:extLst>
              <a:ext uri="{FF2B5EF4-FFF2-40B4-BE49-F238E27FC236}">
                <a16:creationId xmlns:a16="http://schemas.microsoft.com/office/drawing/2014/main" id="{898318EC-5750-4E60-9F98-41FA378BF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768" y="46392"/>
            <a:ext cx="9612066" cy="1076475"/>
          </a:xfrm>
          <a:prstGeom prst="rect">
            <a:avLst/>
          </a:prstGeom>
        </p:spPr>
      </p:pic>
      <p:pic>
        <p:nvPicPr>
          <p:cNvPr id="6" name="Picture 2">
            <a:extLst>
              <a:ext uri="{FF2B5EF4-FFF2-40B4-BE49-F238E27FC236}">
                <a16:creationId xmlns:a16="http://schemas.microsoft.com/office/drawing/2014/main" id="{0BD6F6A3-7612-4853-9AA8-A7D86B58521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21166" y="1122867"/>
            <a:ext cx="10173894" cy="50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3288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D242-B9BD-40CD-95A7-61BC2DBE75F9}"/>
              </a:ext>
            </a:extLst>
          </p:cNvPr>
          <p:cNvSpPr>
            <a:spLocks noGrp="1"/>
          </p:cNvSpPr>
          <p:nvPr>
            <p:ph type="title"/>
          </p:nvPr>
        </p:nvSpPr>
        <p:spPr>
          <a:xfrm>
            <a:off x="1358768" y="1241471"/>
            <a:ext cx="10515600" cy="1325563"/>
          </a:xfrm>
        </p:spPr>
        <p:txBody>
          <a:bodyPr/>
          <a:lstStyle/>
          <a:p>
            <a:r>
              <a:rPr lang="en-GB" b="1" dirty="0">
                <a:solidFill>
                  <a:schemeClr val="tx2"/>
                </a:solidFill>
                <a:latin typeface="Alte Haas Grotesk"/>
              </a:rPr>
              <a:t>Conclusion</a:t>
            </a:r>
          </a:p>
        </p:txBody>
      </p:sp>
      <p:sp>
        <p:nvSpPr>
          <p:cNvPr id="3" name="Content Placeholder 2">
            <a:extLst>
              <a:ext uri="{FF2B5EF4-FFF2-40B4-BE49-F238E27FC236}">
                <a16:creationId xmlns:a16="http://schemas.microsoft.com/office/drawing/2014/main" id="{1CE5CBB3-BAC0-428F-9DCE-86794D19017C}"/>
              </a:ext>
            </a:extLst>
          </p:cNvPr>
          <p:cNvSpPr>
            <a:spLocks noGrp="1"/>
          </p:cNvSpPr>
          <p:nvPr>
            <p:ph idx="1"/>
          </p:nvPr>
        </p:nvSpPr>
        <p:spPr>
          <a:xfrm>
            <a:off x="1676400" y="2371302"/>
            <a:ext cx="10515600" cy="3245227"/>
          </a:xfrm>
        </p:spPr>
        <p:txBody>
          <a:bodyPr>
            <a:normAutofit/>
          </a:bodyPr>
          <a:lstStyle/>
          <a:p>
            <a:r>
              <a:rPr lang="en-GB" sz="2800" dirty="0">
                <a:solidFill>
                  <a:schemeClr val="tx2"/>
                </a:solidFill>
                <a:effectLst/>
                <a:latin typeface="Alte Haas Grotesk"/>
                <a:ea typeface="Calibri" panose="020F0502020204030204" pitchFamily="34" charset="0"/>
                <a:cs typeface="Calibri" panose="020F0502020204030204" pitchFamily="34" charset="0"/>
              </a:rPr>
              <a:t>NEWS2 has low sensitivity but high specificity for probable delirium based on 4AT scoring</a:t>
            </a:r>
          </a:p>
          <a:p>
            <a:r>
              <a:rPr lang="en-GB" sz="2800" dirty="0">
                <a:solidFill>
                  <a:schemeClr val="tx2"/>
                </a:solidFill>
                <a:effectLst/>
                <a:latin typeface="Alte Haas Grotesk"/>
                <a:ea typeface="Calibri" panose="020F0502020204030204" pitchFamily="34" charset="0"/>
                <a:cs typeface="Calibri" panose="020F0502020204030204" pitchFamily="34" charset="0"/>
              </a:rPr>
              <a:t>Of those assessed as having clearly abnormal arousal on 4AT more than three quarters of these were assessed as being alert on the NEWS2</a:t>
            </a:r>
          </a:p>
          <a:p>
            <a:r>
              <a:rPr lang="en-GB" sz="2800" dirty="0">
                <a:solidFill>
                  <a:schemeClr val="tx2"/>
                </a:solidFill>
                <a:effectLst/>
                <a:latin typeface="Alte Haas Grotesk"/>
                <a:ea typeface="Calibri" panose="020F0502020204030204" pitchFamily="34" charset="0"/>
                <a:cs typeface="Calibri" panose="020F0502020204030204" pitchFamily="34" charset="0"/>
              </a:rPr>
              <a:t>This single centre study shows that NEWS2 alone is not reliable for delirium detection</a:t>
            </a:r>
            <a:endParaRPr lang="en-GB" sz="2800" dirty="0">
              <a:solidFill>
                <a:schemeClr val="tx2"/>
              </a:solidFill>
              <a:effectLst/>
              <a:latin typeface="Alte Haas Grotesk"/>
              <a:ea typeface="Calibri" panose="020F0502020204030204" pitchFamily="34" charset="0"/>
              <a:cs typeface="Times New Roman" panose="02020603050405020304" pitchFamily="18" charset="0"/>
            </a:endParaRPr>
          </a:p>
          <a:p>
            <a:endParaRPr lang="en-GB" dirty="0"/>
          </a:p>
        </p:txBody>
      </p:sp>
      <p:sp>
        <p:nvSpPr>
          <p:cNvPr id="4" name="TextBox 3">
            <a:extLst>
              <a:ext uri="{FF2B5EF4-FFF2-40B4-BE49-F238E27FC236}">
                <a16:creationId xmlns:a16="http://schemas.microsoft.com/office/drawing/2014/main" id="{BACA61B0-7BCD-40AD-A847-FD31D29807B1}"/>
              </a:ext>
            </a:extLst>
          </p:cNvPr>
          <p:cNvSpPr txBox="1"/>
          <p:nvPr/>
        </p:nvSpPr>
        <p:spPr>
          <a:xfrm>
            <a:off x="7217789" y="5832999"/>
            <a:ext cx="2825835" cy="369332"/>
          </a:xfrm>
          <a:prstGeom prst="rect">
            <a:avLst/>
          </a:prstGeom>
          <a:noFill/>
        </p:spPr>
        <p:txBody>
          <a:bodyPr wrap="square" rtlCol="0">
            <a:spAutoFit/>
          </a:bodyPr>
          <a:lstStyle/>
          <a:p>
            <a:r>
              <a:rPr lang="en-GB" i="1" dirty="0">
                <a:latin typeface="Alte Haas Grotesk"/>
              </a:rPr>
              <a:t>Vardy et al, In submission</a:t>
            </a:r>
          </a:p>
        </p:txBody>
      </p:sp>
      <p:pic>
        <p:nvPicPr>
          <p:cNvPr id="5" name="Picture 4">
            <a:extLst>
              <a:ext uri="{FF2B5EF4-FFF2-40B4-BE49-F238E27FC236}">
                <a16:creationId xmlns:a16="http://schemas.microsoft.com/office/drawing/2014/main" id="{898318EC-5750-4E60-9F98-41FA378BF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768" y="46392"/>
            <a:ext cx="9612066" cy="1076475"/>
          </a:xfrm>
          <a:prstGeom prst="rect">
            <a:avLst/>
          </a:prstGeom>
        </p:spPr>
      </p:pic>
    </p:spTree>
    <p:extLst>
      <p:ext uri="{BB962C8B-B14F-4D97-AF65-F5344CB8AC3E}">
        <p14:creationId xmlns:p14="http://schemas.microsoft.com/office/powerpoint/2010/main" val="3591759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9F7834-640C-4A22-90CC-C080F61BA028}"/>
              </a:ext>
            </a:extLst>
          </p:cNvPr>
          <p:cNvSpPr>
            <a:spLocks noGrp="1"/>
          </p:cNvSpPr>
          <p:nvPr>
            <p:ph type="title"/>
          </p:nvPr>
        </p:nvSpPr>
        <p:spPr>
          <a:xfrm>
            <a:off x="424207" y="2783201"/>
            <a:ext cx="9059158" cy="2052685"/>
          </a:xfrm>
        </p:spPr>
        <p:txBody>
          <a:bodyPr>
            <a:normAutofit fontScale="90000"/>
          </a:bodyPr>
          <a:lstStyle/>
          <a:p>
            <a:pPr>
              <a:lnSpc>
                <a:spcPct val="119000"/>
              </a:lnSpc>
            </a:pPr>
            <a:br>
              <a:rPr lang="en-GB" sz="2200" b="1" kern="1400" dirty="0">
                <a:ln>
                  <a:noFill/>
                </a:ln>
                <a:solidFill>
                  <a:srgbClr val="3E5F73"/>
                </a:solidFill>
                <a:effectLst/>
                <a:latin typeface="Alte Haas Grotesk"/>
              </a:rPr>
            </a:br>
            <a:br>
              <a:rPr lang="en-GB" sz="2200" b="1" kern="1400" dirty="0">
                <a:ln>
                  <a:noFill/>
                </a:ln>
                <a:solidFill>
                  <a:srgbClr val="3E5F73"/>
                </a:solidFill>
                <a:effectLst/>
                <a:latin typeface="Alte Haas Grotesk"/>
              </a:rPr>
            </a:br>
            <a:br>
              <a:rPr lang="en-GB" sz="2200" b="1" kern="1400" dirty="0">
                <a:ln>
                  <a:noFill/>
                </a:ln>
                <a:solidFill>
                  <a:srgbClr val="3E5F73"/>
                </a:solidFill>
                <a:effectLst/>
                <a:latin typeface="Alte Haas Grotesk"/>
              </a:rPr>
            </a:br>
            <a:br>
              <a:rPr lang="en-GB" sz="2200" b="1" kern="1400" dirty="0">
                <a:ln>
                  <a:noFill/>
                </a:ln>
                <a:solidFill>
                  <a:srgbClr val="3E5F73"/>
                </a:solidFill>
                <a:effectLst/>
                <a:latin typeface="Alte Haas Grotesk"/>
              </a:rPr>
            </a:br>
            <a:br>
              <a:rPr lang="en-GB" sz="2200" b="1" kern="1400" dirty="0">
                <a:ln>
                  <a:noFill/>
                </a:ln>
                <a:solidFill>
                  <a:srgbClr val="3E5F73"/>
                </a:solidFill>
                <a:effectLst/>
                <a:latin typeface="Alte Haas Grotesk"/>
              </a:rPr>
            </a:br>
            <a:r>
              <a:rPr lang="en-GB" sz="2700" b="1" kern="1400" dirty="0">
                <a:ln>
                  <a:noFill/>
                </a:ln>
                <a:solidFill>
                  <a:srgbClr val="3E5F73"/>
                </a:solidFill>
                <a:effectLst/>
                <a:latin typeface="Alte Haas Grotesk"/>
              </a:rPr>
              <a:t>Dementia United is NHS Greater Manchester’s Integrated Care programme for dementia</a:t>
            </a:r>
            <a:br>
              <a:rPr lang="en-GB" sz="2200" b="1" kern="1400" dirty="0">
                <a:ln>
                  <a:noFill/>
                </a:ln>
                <a:solidFill>
                  <a:srgbClr val="3E5F73"/>
                </a:solidFill>
                <a:effectLst/>
                <a:latin typeface="Alte Haas Grotesk"/>
              </a:rPr>
            </a:br>
            <a:br>
              <a:rPr lang="en-GB" sz="2200" b="1" kern="1400" dirty="0">
                <a:ln>
                  <a:noFill/>
                </a:ln>
                <a:solidFill>
                  <a:srgbClr val="3E5F73"/>
                </a:solidFill>
                <a:effectLst/>
                <a:latin typeface="Alte Haas Grotesk"/>
              </a:rPr>
            </a:br>
            <a:r>
              <a:rPr lang="en-GB" sz="2200" b="1" kern="1400" dirty="0">
                <a:ln>
                  <a:noFill/>
                </a:ln>
                <a:solidFill>
                  <a:srgbClr val="3E5F73"/>
                </a:solidFill>
                <a:effectLst/>
                <a:latin typeface="Alte Haas Grotesk"/>
              </a:rPr>
              <a:t>We work alongside clinicians, charities, localities, professionals, those living with dementia, families, friends and care partners to make our region the best place to live if you have or are caring for someone with dementia. </a:t>
            </a:r>
            <a:br>
              <a:rPr lang="en-GB" sz="2200" b="1" kern="1400" dirty="0">
                <a:ln>
                  <a:noFill/>
                </a:ln>
                <a:solidFill>
                  <a:srgbClr val="3E5F73"/>
                </a:solidFill>
                <a:effectLst/>
                <a:latin typeface="Alte Haas Grotesk"/>
              </a:rPr>
            </a:br>
            <a:br>
              <a:rPr lang="en-GB" sz="2200" b="1" kern="1400" dirty="0">
                <a:ln>
                  <a:noFill/>
                </a:ln>
                <a:solidFill>
                  <a:srgbClr val="3E5F73"/>
                </a:solidFill>
                <a:effectLst/>
                <a:latin typeface="Alte Haas Grotesk"/>
              </a:rPr>
            </a:br>
            <a:r>
              <a:rPr lang="en-GB" sz="2200" kern="1400" dirty="0">
                <a:latin typeface="Alte Haas Grotesk"/>
              </a:rPr>
              <a:t>T</a:t>
            </a:r>
            <a:r>
              <a:rPr lang="en-GB" sz="2200" kern="1400" dirty="0">
                <a:ln>
                  <a:noFill/>
                </a:ln>
                <a:solidFill>
                  <a:srgbClr val="3E5F73"/>
                </a:solidFill>
                <a:effectLst/>
                <a:latin typeface="Alte Haas Grotesk"/>
              </a:rPr>
              <a:t>he link here to the Dementia United programme </a:t>
            </a:r>
            <a:r>
              <a:rPr lang="en-GB" sz="1800" dirty="0">
                <a:latin typeface="Alte Haas Grotesk"/>
                <a:hlinkClick r:id="rId3"/>
              </a:rPr>
              <a:t>Dementia United | GMHSC (dementia-united.org.uk)</a:t>
            </a:r>
            <a:br>
              <a:rPr lang="en-GB" sz="1600" dirty="0"/>
            </a:br>
            <a:br>
              <a:rPr lang="en-GB" sz="1600" dirty="0"/>
            </a:br>
            <a:br>
              <a:rPr lang="en-GB" sz="1600" dirty="0"/>
            </a:br>
            <a:br>
              <a:rPr lang="en-GB" sz="1600" dirty="0"/>
            </a:br>
            <a:r>
              <a:rPr lang="en-GB" sz="2700" b="1" dirty="0">
                <a:latin typeface="Alte Haas Grotesk"/>
              </a:rPr>
              <a:t>Helen Pratt</a:t>
            </a:r>
            <a:r>
              <a:rPr lang="en-GB" sz="2700" dirty="0">
                <a:latin typeface="Alte Haas Grotesk"/>
              </a:rPr>
              <a:t>, </a:t>
            </a:r>
            <a:r>
              <a:rPr lang="en-GB" sz="2700" b="1" dirty="0">
                <a:latin typeface="Alte Haas Grotesk"/>
              </a:rPr>
              <a:t>Project Manager, Dementia United </a:t>
            </a:r>
            <a:br>
              <a:rPr lang="en-GB" sz="2000" dirty="0"/>
            </a:br>
            <a:r>
              <a:rPr lang="en-GB" sz="2700" dirty="0">
                <a:solidFill>
                  <a:srgbClr val="3D6074"/>
                </a:solidFill>
                <a:latin typeface="Alte Haas Grotesk"/>
              </a:rPr>
              <a:t>Email: gmhscp.dementiaunited@nhs.net</a:t>
            </a:r>
            <a:br>
              <a:rPr lang="en-GB" sz="2400" dirty="0">
                <a:solidFill>
                  <a:srgbClr val="3D6074"/>
                </a:solidFill>
                <a:latin typeface="Alte Haas Grotesk"/>
              </a:rPr>
            </a:br>
            <a:br>
              <a:rPr lang="en-GB" sz="2200" kern="1400" dirty="0">
                <a:ln>
                  <a:noFill/>
                </a:ln>
                <a:solidFill>
                  <a:srgbClr val="3F5664"/>
                </a:solidFill>
                <a:effectLst/>
                <a:latin typeface="Alte Haas Grotesk"/>
              </a:rPr>
            </a:br>
            <a:r>
              <a:rPr lang="en-GB" sz="2200" kern="1400" dirty="0">
                <a:ln>
                  <a:noFill/>
                </a:ln>
                <a:solidFill>
                  <a:srgbClr val="000000"/>
                </a:solidFill>
                <a:effectLst/>
                <a:latin typeface="Alte Haas Grotesk"/>
              </a:rPr>
              <a:t> </a:t>
            </a:r>
            <a:br>
              <a:rPr lang="en-GB" sz="2200" kern="1400" dirty="0">
                <a:ln>
                  <a:noFill/>
                </a:ln>
                <a:solidFill>
                  <a:srgbClr val="000000"/>
                </a:solidFill>
                <a:effectLst/>
                <a:latin typeface="Alte Haas Grotesk"/>
              </a:rPr>
            </a:br>
            <a:br>
              <a:rPr lang="en-GB" sz="4400" b="1" dirty="0">
                <a:latin typeface="Alte Haas Grotesk"/>
              </a:rPr>
            </a:br>
            <a:br>
              <a:rPr lang="en-GB" sz="3600" b="1" dirty="0"/>
            </a:br>
            <a:br>
              <a:rPr lang="en-GB" sz="3600" dirty="0"/>
            </a:br>
            <a:br>
              <a:rPr lang="en-GB" sz="2800" b="1" dirty="0"/>
            </a:br>
            <a:endParaRPr lang="en-GB" sz="2000" b="1" dirty="0"/>
          </a:p>
        </p:txBody>
      </p:sp>
      <p:pic>
        <p:nvPicPr>
          <p:cNvPr id="5" name="Content Placeholder 3" descr="A picture containing text&#10;&#10;Description automatically generated">
            <a:extLst>
              <a:ext uri="{FF2B5EF4-FFF2-40B4-BE49-F238E27FC236}">
                <a16:creationId xmlns:a16="http://schemas.microsoft.com/office/drawing/2014/main" id="{3F9A081E-BFF4-41C4-B775-155BBD3BDD89}"/>
              </a:ext>
            </a:extLst>
          </p:cNvPr>
          <p:cNvPicPr>
            <a:picLocks noChangeAspect="1"/>
          </p:cNvPicPr>
          <p:nvPr/>
        </p:nvPicPr>
        <p:blipFill>
          <a:blip r:embed="rId4">
            <a:extLst>
              <a:ext uri="{FF2B5EF4-FFF2-40B4-BE49-F238E27FC236}">
                <a16:creationId xmlns:lc="http://schemas.openxmlformats.org/drawingml/2006/lockedCanvas" xmlns:oel="http://schemas.microsoft.com/office/2019/extlst" xmlns:arto="http://schemas.microsoft.com/office/word/2006/arto" xmlns="" xmlns:o="urn:schemas-microsoft-com:office:office" xmlns:v="urn:schemas-microsoft-com:vml" xmlns:w10="urn:schemas-microsoft-com:office:word" xmlns:w="http://schemas.openxmlformats.org/wordprocessingml/2006/main" xmlns:a14="http://schemas.microsoft.com/office/drawing/2010/main" xmlns:asvg="http://schemas.microsoft.com/office/drawing/2016/SVG/main" xmlns:c="http://schemas.openxmlformats.org/drawingml/2006/chart" xmlns:a16="http://schemas.microsoft.com/office/drawing/2014/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id="{4290F529-192E-4466-BE74-548919D29335}"/>
              </a:ext>
            </a:extLst>
          </a:blip>
          <a:srcRect l="11273" t="12966" r="17504" b="20122"/>
          <a:stretch>
            <a:fillRect/>
          </a:stretch>
        </p:blipFill>
        <p:spPr>
          <a:xfrm rot="16200000">
            <a:off x="9117917" y="3330557"/>
            <a:ext cx="2458453" cy="3179285"/>
          </a:xfrm>
          <a:prstGeom prst="rect">
            <a:avLst/>
          </a:prstGeom>
        </p:spPr>
      </p:pic>
      <p:sp>
        <p:nvSpPr>
          <p:cNvPr id="6" name="Text Box 2">
            <a:extLst>
              <a:ext uri="{FF2B5EF4-FFF2-40B4-BE49-F238E27FC236}">
                <a16:creationId xmlns:a16="http://schemas.microsoft.com/office/drawing/2014/main" id="{ACAF4C97-D616-4185-90CB-4CB41185DAD1}"/>
              </a:ext>
            </a:extLst>
          </p:cNvPr>
          <p:cNvSpPr txBox="1"/>
          <p:nvPr/>
        </p:nvSpPr>
        <p:spPr>
          <a:xfrm>
            <a:off x="8820001" y="6149426"/>
            <a:ext cx="2851150" cy="31750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GB" sz="1100" dirty="0">
                <a:solidFill>
                  <a:srgbClr val="3E5F73"/>
                </a:solidFill>
                <a:effectLst/>
                <a:latin typeface="Arial" panose="020B0604020202020204" pitchFamily="34" charset="0"/>
                <a:ea typeface="Calibri" panose="020F0502020204030204" pitchFamily="34" charset="0"/>
                <a:cs typeface="Arial" panose="020B0604020202020204" pitchFamily="34" charset="0"/>
              </a:rPr>
              <a:t>Cartoon by Tony Husband</a:t>
            </a:r>
          </a:p>
        </p:txBody>
      </p:sp>
    </p:spTree>
    <p:extLst>
      <p:ext uri="{BB962C8B-B14F-4D97-AF65-F5344CB8AC3E}">
        <p14:creationId xmlns:p14="http://schemas.microsoft.com/office/powerpoint/2010/main" val="14303029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BFA08-4F78-40A7-B1BE-70B7155159F6}"/>
              </a:ext>
            </a:extLst>
          </p:cNvPr>
          <p:cNvSpPr>
            <a:spLocks noGrp="1"/>
          </p:cNvSpPr>
          <p:nvPr>
            <p:ph type="title"/>
          </p:nvPr>
        </p:nvSpPr>
        <p:spPr>
          <a:xfrm>
            <a:off x="1358768" y="1307805"/>
            <a:ext cx="10515600" cy="1325563"/>
          </a:xfrm>
        </p:spPr>
        <p:txBody>
          <a:bodyPr/>
          <a:lstStyle/>
          <a:p>
            <a:r>
              <a:rPr lang="en-GB" b="1" dirty="0">
                <a:solidFill>
                  <a:schemeClr val="tx2"/>
                </a:solidFill>
                <a:latin typeface="Alte Haas Grotesk"/>
              </a:rPr>
              <a:t>Recommendations</a:t>
            </a:r>
          </a:p>
        </p:txBody>
      </p:sp>
      <p:sp>
        <p:nvSpPr>
          <p:cNvPr id="3" name="Content Placeholder 2">
            <a:extLst>
              <a:ext uri="{FF2B5EF4-FFF2-40B4-BE49-F238E27FC236}">
                <a16:creationId xmlns:a16="http://schemas.microsoft.com/office/drawing/2014/main" id="{F6F0B821-F35D-4120-97A3-2B86B0D71A4C}"/>
              </a:ext>
            </a:extLst>
          </p:cNvPr>
          <p:cNvSpPr>
            <a:spLocks noGrp="1"/>
          </p:cNvSpPr>
          <p:nvPr>
            <p:ph idx="1"/>
          </p:nvPr>
        </p:nvSpPr>
        <p:spPr>
          <a:xfrm>
            <a:off x="1601772" y="2633368"/>
            <a:ext cx="10515600" cy="4351338"/>
          </a:xfrm>
        </p:spPr>
        <p:txBody>
          <a:bodyPr/>
          <a:lstStyle/>
          <a:p>
            <a:r>
              <a:rPr lang="en-GB" dirty="0">
                <a:solidFill>
                  <a:schemeClr val="tx2"/>
                </a:solidFill>
                <a:latin typeface="Alte Haas Grotesk"/>
              </a:rPr>
              <a:t>Consider carefully presentation of consciousness sub-sections</a:t>
            </a:r>
          </a:p>
          <a:p>
            <a:r>
              <a:rPr lang="en-GB" dirty="0">
                <a:solidFill>
                  <a:schemeClr val="tx2"/>
                </a:solidFill>
                <a:latin typeface="Alte Haas Grotesk"/>
              </a:rPr>
              <a:t>Assessment of older person and those at risk of delirium using NEWS2 in conjunction 4AT</a:t>
            </a:r>
          </a:p>
          <a:p>
            <a:r>
              <a:rPr lang="en-GB" dirty="0">
                <a:solidFill>
                  <a:schemeClr val="tx2"/>
                </a:solidFill>
                <a:latin typeface="Alte Haas Grotesk"/>
              </a:rPr>
              <a:t>For older people ‘triple assessment’ Clinical Frailty Score/4AT/NEWS2 </a:t>
            </a:r>
          </a:p>
        </p:txBody>
      </p:sp>
      <p:pic>
        <p:nvPicPr>
          <p:cNvPr id="4" name="Picture 3">
            <a:extLst>
              <a:ext uri="{FF2B5EF4-FFF2-40B4-BE49-F238E27FC236}">
                <a16:creationId xmlns:a16="http://schemas.microsoft.com/office/drawing/2014/main" id="{AEA00513-5466-4877-B9BA-590E673D3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768" y="46392"/>
            <a:ext cx="9612066" cy="1076475"/>
          </a:xfrm>
          <a:prstGeom prst="rect">
            <a:avLst/>
          </a:prstGeom>
        </p:spPr>
      </p:pic>
    </p:spTree>
    <p:extLst>
      <p:ext uri="{BB962C8B-B14F-4D97-AF65-F5344CB8AC3E}">
        <p14:creationId xmlns:p14="http://schemas.microsoft.com/office/powerpoint/2010/main" val="18475493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444" y="1806813"/>
            <a:ext cx="6172200" cy="642938"/>
          </a:xfrm>
        </p:spPr>
        <p:txBody>
          <a:bodyPr/>
          <a:lstStyle/>
          <a:p>
            <a:r>
              <a:rPr lang="en-GB" sz="3000" b="1" dirty="0">
                <a:solidFill>
                  <a:schemeClr val="tx2"/>
                </a:solidFill>
                <a:latin typeface="Alte Haas Grotesk"/>
              </a:rPr>
              <a:t>Acknowledgements</a:t>
            </a:r>
          </a:p>
        </p:txBody>
      </p:sp>
      <p:sp>
        <p:nvSpPr>
          <p:cNvPr id="4" name="Content Placeholder 3"/>
          <p:cNvSpPr>
            <a:spLocks noGrp="1"/>
          </p:cNvSpPr>
          <p:nvPr>
            <p:ph sz="half" idx="1"/>
          </p:nvPr>
        </p:nvSpPr>
        <p:spPr>
          <a:xfrm>
            <a:off x="2028235" y="2383471"/>
            <a:ext cx="6605080" cy="1500452"/>
          </a:xfrm>
        </p:spPr>
        <p:txBody>
          <a:bodyPr>
            <a:normAutofit fontScale="25000" lnSpcReduction="20000"/>
          </a:bodyPr>
          <a:lstStyle/>
          <a:p>
            <a:endParaRPr lang="en-GB" dirty="0"/>
          </a:p>
          <a:p>
            <a:endParaRPr lang="en-GB" dirty="0"/>
          </a:p>
          <a:p>
            <a:endParaRPr lang="en-GB" dirty="0"/>
          </a:p>
          <a:p>
            <a:pPr>
              <a:lnSpc>
                <a:spcPct val="120000"/>
              </a:lnSpc>
              <a:spcBef>
                <a:spcPts val="0"/>
              </a:spcBef>
            </a:pPr>
            <a:r>
              <a:rPr lang="en-GB" sz="11200" dirty="0">
                <a:solidFill>
                  <a:schemeClr val="tx2"/>
                </a:solidFill>
                <a:latin typeface="Alte Haas Grotesk"/>
              </a:rPr>
              <a:t>Atul Anand</a:t>
            </a:r>
          </a:p>
          <a:p>
            <a:pPr>
              <a:lnSpc>
                <a:spcPct val="120000"/>
              </a:lnSpc>
              <a:spcBef>
                <a:spcPts val="0"/>
              </a:spcBef>
            </a:pPr>
            <a:r>
              <a:rPr lang="en-GB" sz="11200" dirty="0">
                <a:solidFill>
                  <a:schemeClr val="tx2"/>
                </a:solidFill>
                <a:latin typeface="Alte Haas Grotesk"/>
              </a:rPr>
              <a:t>Michael Cheng</a:t>
            </a:r>
          </a:p>
          <a:p>
            <a:pPr>
              <a:lnSpc>
                <a:spcPct val="120000"/>
              </a:lnSpc>
              <a:spcBef>
                <a:spcPts val="0"/>
              </a:spcBef>
            </a:pPr>
            <a:r>
              <a:rPr lang="en-GB" sz="11200" dirty="0" err="1">
                <a:solidFill>
                  <a:schemeClr val="tx2"/>
                </a:solidFill>
                <a:latin typeface="Alte Haas Grotesk"/>
              </a:rPr>
              <a:t>Schan</a:t>
            </a:r>
            <a:r>
              <a:rPr lang="en-GB" sz="11200" dirty="0">
                <a:solidFill>
                  <a:schemeClr val="tx2"/>
                </a:solidFill>
                <a:latin typeface="Alte Haas Grotesk"/>
              </a:rPr>
              <a:t>  Santhirasekaran</a:t>
            </a:r>
          </a:p>
          <a:p>
            <a:pPr>
              <a:lnSpc>
                <a:spcPct val="120000"/>
              </a:lnSpc>
              <a:spcBef>
                <a:spcPts val="0"/>
              </a:spcBef>
            </a:pPr>
            <a:r>
              <a:rPr lang="en-GB" sz="11200" dirty="0">
                <a:solidFill>
                  <a:schemeClr val="tx2"/>
                </a:solidFill>
                <a:latin typeface="Alte Haas Grotesk"/>
              </a:rPr>
              <a:t>Alasdair MacLullich </a:t>
            </a:r>
          </a:p>
        </p:txBody>
      </p:sp>
      <p:pic>
        <p:nvPicPr>
          <p:cNvPr id="5" name="Picture 4">
            <a:extLst>
              <a:ext uri="{FF2B5EF4-FFF2-40B4-BE49-F238E27FC236}">
                <a16:creationId xmlns:a16="http://schemas.microsoft.com/office/drawing/2014/main" id="{7EDA6923-74F8-4961-94D6-EA2484F9B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768" y="46392"/>
            <a:ext cx="9612066" cy="1076475"/>
          </a:xfrm>
          <a:prstGeom prst="rect">
            <a:avLst/>
          </a:prstGeom>
        </p:spPr>
      </p:pic>
    </p:spTree>
    <p:extLst>
      <p:ext uri="{BB962C8B-B14F-4D97-AF65-F5344CB8AC3E}">
        <p14:creationId xmlns:p14="http://schemas.microsoft.com/office/powerpoint/2010/main" val="21945202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79576" y="2276874"/>
            <a:ext cx="7772400" cy="1102519"/>
          </a:xfrm>
        </p:spPr>
        <p:txBody>
          <a:bodyPr/>
          <a:lstStyle/>
          <a:p>
            <a:r>
              <a:rPr lang="en-GB" dirty="0">
                <a:solidFill>
                  <a:schemeClr val="tx2"/>
                </a:solidFill>
                <a:latin typeface="Alte Haas Grotesk"/>
              </a:rPr>
              <a:t>Thank you</a:t>
            </a:r>
          </a:p>
        </p:txBody>
      </p:sp>
      <p:sp>
        <p:nvSpPr>
          <p:cNvPr id="5" name="Subtitle 4"/>
          <p:cNvSpPr>
            <a:spLocks noGrp="1"/>
          </p:cNvSpPr>
          <p:nvPr>
            <p:ph type="subTitle" idx="1"/>
          </p:nvPr>
        </p:nvSpPr>
        <p:spPr>
          <a:xfrm>
            <a:off x="2965376" y="3717032"/>
            <a:ext cx="6400800" cy="1314450"/>
          </a:xfrm>
        </p:spPr>
        <p:txBody>
          <a:bodyPr>
            <a:normAutofit/>
          </a:bodyPr>
          <a:lstStyle/>
          <a:p>
            <a:r>
              <a:rPr lang="en-GB" sz="2800" dirty="0">
                <a:solidFill>
                  <a:schemeClr val="tx2"/>
                </a:solidFill>
                <a:latin typeface="Alte Haas Grotesk"/>
                <a:hlinkClick r:id="rId2">
                  <a:extLst>
                    <a:ext uri="{A12FA001-AC4F-418D-AE19-62706E023703}">
                      <ahyp:hlinkClr xmlns:ahyp="http://schemas.microsoft.com/office/drawing/2018/hyperlinkcolor" val="tx"/>
                    </a:ext>
                  </a:extLst>
                </a:hlinkClick>
              </a:rPr>
              <a:t>emma.vardy@nca.nhs.uk</a:t>
            </a:r>
            <a:endParaRPr lang="en-GB" sz="2800" dirty="0">
              <a:solidFill>
                <a:schemeClr val="tx2"/>
              </a:solidFill>
              <a:latin typeface="Alte Haas Grotesk"/>
            </a:endParaRPr>
          </a:p>
          <a:p>
            <a:r>
              <a:rPr lang="en-GB" sz="2800" dirty="0">
                <a:solidFill>
                  <a:schemeClr val="tx2"/>
                </a:solidFill>
                <a:latin typeface="Alte Haas Grotesk"/>
              </a:rPr>
              <a:t>@emmavardy2</a:t>
            </a:r>
          </a:p>
        </p:txBody>
      </p:sp>
      <p:pic>
        <p:nvPicPr>
          <p:cNvPr id="6" name="Picture 5">
            <a:extLst>
              <a:ext uri="{FF2B5EF4-FFF2-40B4-BE49-F238E27FC236}">
                <a16:creationId xmlns:a16="http://schemas.microsoft.com/office/drawing/2014/main" id="{DF81EA88-800F-421E-ABEB-4826AC45E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768" y="46392"/>
            <a:ext cx="9612066" cy="1076475"/>
          </a:xfrm>
          <a:prstGeom prst="rect">
            <a:avLst/>
          </a:prstGeom>
        </p:spPr>
      </p:pic>
    </p:spTree>
    <p:extLst>
      <p:ext uri="{BB962C8B-B14F-4D97-AF65-F5344CB8AC3E}">
        <p14:creationId xmlns:p14="http://schemas.microsoft.com/office/powerpoint/2010/main" val="30303968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AA0A3D-46AA-4AD5-A5C3-5A1FC716D153}"/>
              </a:ext>
            </a:extLst>
          </p:cNvPr>
          <p:cNvSpPr>
            <a:spLocks noGrp="1"/>
          </p:cNvSpPr>
          <p:nvPr>
            <p:ph type="title"/>
          </p:nvPr>
        </p:nvSpPr>
        <p:spPr>
          <a:xfrm>
            <a:off x="339366" y="706562"/>
            <a:ext cx="10515600" cy="457200"/>
          </a:xfrm>
        </p:spPr>
        <p:txBody>
          <a:bodyPr>
            <a:normAutofit fontScale="90000"/>
          </a:bodyPr>
          <a:lstStyle/>
          <a:p>
            <a:r>
              <a:rPr lang="en-GB" b="1" dirty="0">
                <a:latin typeface="Alte Haas Grotesk"/>
              </a:rPr>
              <a:t>Pre-operative planning for risk of delirium- Tameside &amp; Glossop ICFT</a:t>
            </a:r>
          </a:p>
        </p:txBody>
      </p:sp>
      <p:sp>
        <p:nvSpPr>
          <p:cNvPr id="7" name="Text Placeholder 6">
            <a:extLst>
              <a:ext uri="{FF2B5EF4-FFF2-40B4-BE49-F238E27FC236}">
                <a16:creationId xmlns:a16="http://schemas.microsoft.com/office/drawing/2014/main" id="{FEE0635B-B905-4AA0-BD65-798E2A389E98}"/>
              </a:ext>
            </a:extLst>
          </p:cNvPr>
          <p:cNvSpPr txBox="1">
            <a:spLocks noGrp="1"/>
          </p:cNvSpPr>
          <p:nvPr>
            <p:ph type="body" idx="1"/>
          </p:nvPr>
        </p:nvSpPr>
        <p:spPr>
          <a:xfrm>
            <a:off x="501192" y="2220565"/>
            <a:ext cx="11189616" cy="4182643"/>
          </a:xfrm>
          <a:prstGeom prst="rect">
            <a:avLst/>
          </a:prstGeom>
          <a:solidFill>
            <a:srgbClr val="D5FCFF"/>
          </a:solidFill>
          <a:ln>
            <a:solidFill>
              <a:schemeClr val="tx1"/>
            </a:solidFill>
          </a:ln>
        </p:spPr>
        <p:txBody>
          <a:bodyPr wrap="square" rtlCol="0" anchor="t">
            <a:spAutoFit/>
          </a:bodyPr>
          <a:lstStyle/>
          <a:p>
            <a:pPr marL="76200" indent="0">
              <a:buNone/>
            </a:pPr>
            <a:endParaRPr lang="en-GB" sz="2000" dirty="0">
              <a:solidFill>
                <a:schemeClr val="tx2"/>
              </a:solidFill>
              <a:effectLst/>
              <a:latin typeface="Alte Haas Grotesk"/>
              <a:ea typeface="Calibri" panose="020F0502020204030204" pitchFamily="34" charset="0"/>
            </a:endParaRPr>
          </a:p>
          <a:p>
            <a:r>
              <a:rPr lang="en-GB" dirty="0">
                <a:solidFill>
                  <a:schemeClr val="tx2"/>
                </a:solidFill>
                <a:latin typeface="Alte Haas Grotesk"/>
              </a:rPr>
              <a:t>Focus on prevention</a:t>
            </a:r>
          </a:p>
          <a:p>
            <a:r>
              <a:rPr lang="en-GB" dirty="0">
                <a:solidFill>
                  <a:schemeClr val="tx2"/>
                </a:solidFill>
                <a:latin typeface="Alte Haas Grotesk"/>
              </a:rPr>
              <a:t>The ONLY time when preparation for admission is an option</a:t>
            </a:r>
          </a:p>
          <a:p>
            <a:r>
              <a:rPr lang="en-GB" dirty="0">
                <a:solidFill>
                  <a:schemeClr val="tx2"/>
                </a:solidFill>
                <a:latin typeface="Alte Haas Grotesk"/>
              </a:rPr>
              <a:t>Other agendas (this is me, playlist for life)</a:t>
            </a:r>
          </a:p>
          <a:p>
            <a:r>
              <a:rPr lang="en-GB" dirty="0">
                <a:solidFill>
                  <a:schemeClr val="tx2"/>
                </a:solidFill>
                <a:latin typeface="Alte Haas Grotesk"/>
              </a:rPr>
              <a:t>Opportunity for meaningful engagement</a:t>
            </a:r>
          </a:p>
          <a:p>
            <a:r>
              <a:rPr lang="en-GB" dirty="0">
                <a:solidFill>
                  <a:schemeClr val="tx2"/>
                </a:solidFill>
                <a:latin typeface="Alte Haas Grotesk"/>
              </a:rPr>
              <a:t>Opportunity to enhance patient experience</a:t>
            </a:r>
          </a:p>
          <a:p>
            <a:r>
              <a:rPr lang="en-GB" dirty="0">
                <a:solidFill>
                  <a:schemeClr val="tx2"/>
                </a:solidFill>
                <a:latin typeface="Alte Haas Grotesk"/>
              </a:rPr>
              <a:t>Person Centred approach to care</a:t>
            </a:r>
          </a:p>
          <a:p>
            <a:r>
              <a:rPr lang="en-GB" dirty="0">
                <a:solidFill>
                  <a:schemeClr val="tx2"/>
                </a:solidFill>
                <a:latin typeface="Alte Haas Grotesk"/>
              </a:rPr>
              <a:t>Potential reduction in length of stay</a:t>
            </a:r>
          </a:p>
          <a:p>
            <a:r>
              <a:rPr lang="en-GB" dirty="0">
                <a:solidFill>
                  <a:schemeClr val="tx2"/>
                </a:solidFill>
                <a:latin typeface="Alte Haas Grotesk"/>
              </a:rPr>
              <a:t>Potential reduction in adverse incidents</a:t>
            </a:r>
          </a:p>
        </p:txBody>
      </p:sp>
      <p:sp>
        <p:nvSpPr>
          <p:cNvPr id="10" name="TextBox 9">
            <a:extLst>
              <a:ext uri="{FF2B5EF4-FFF2-40B4-BE49-F238E27FC236}">
                <a16:creationId xmlns:a16="http://schemas.microsoft.com/office/drawing/2014/main" id="{C23F4014-F5E3-4A89-B4E7-3A2316C33681}"/>
              </a:ext>
            </a:extLst>
          </p:cNvPr>
          <p:cNvSpPr txBox="1"/>
          <p:nvPr/>
        </p:nvSpPr>
        <p:spPr>
          <a:xfrm>
            <a:off x="501192" y="1512679"/>
            <a:ext cx="11189616" cy="1015663"/>
          </a:xfrm>
          <a:prstGeom prst="rect">
            <a:avLst/>
          </a:prstGeom>
          <a:solidFill>
            <a:srgbClr val="9FCDD5"/>
          </a:solidFill>
          <a:ln>
            <a:solidFill>
              <a:schemeClr val="tx1"/>
            </a:solidFill>
          </a:ln>
        </p:spPr>
        <p:txBody>
          <a:bodyPr wrap="square" rtlCol="0" anchor="t">
            <a:spAutoFit/>
          </a:bodyPr>
          <a:lstStyle/>
          <a:p>
            <a:pPr algn="ctr"/>
            <a:r>
              <a:rPr lang="en-GB" sz="2000" b="1" dirty="0">
                <a:solidFill>
                  <a:schemeClr val="tx2"/>
                </a:solidFill>
                <a:latin typeface="Alte Haas Grotesk"/>
              </a:rPr>
              <a:t>Why pre op?</a:t>
            </a:r>
          </a:p>
          <a:p>
            <a:pPr algn="ctr"/>
            <a:endParaRPr lang="en-GB" sz="2000" b="1" dirty="0">
              <a:solidFill>
                <a:schemeClr val="tx2"/>
              </a:solidFill>
              <a:latin typeface="Alte Haas Grotesk"/>
            </a:endParaRPr>
          </a:p>
          <a:p>
            <a:pPr algn="ctr"/>
            <a:r>
              <a:rPr lang="en-GB" sz="2000" b="1" dirty="0">
                <a:solidFill>
                  <a:schemeClr val="tx2"/>
                </a:solidFill>
                <a:latin typeface="Alte Haas Grotesk"/>
              </a:rPr>
              <a:t> </a:t>
            </a:r>
          </a:p>
        </p:txBody>
      </p:sp>
    </p:spTree>
    <p:extLst>
      <p:ext uri="{BB962C8B-B14F-4D97-AF65-F5344CB8AC3E}">
        <p14:creationId xmlns:p14="http://schemas.microsoft.com/office/powerpoint/2010/main" val="41255421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EE0635B-B905-4AA0-BD65-798E2A389E98}"/>
              </a:ext>
            </a:extLst>
          </p:cNvPr>
          <p:cNvSpPr txBox="1">
            <a:spLocks noGrp="1"/>
          </p:cNvSpPr>
          <p:nvPr>
            <p:ph type="body" idx="1"/>
          </p:nvPr>
        </p:nvSpPr>
        <p:spPr>
          <a:xfrm>
            <a:off x="501192" y="2220565"/>
            <a:ext cx="11189616" cy="4238043"/>
          </a:xfrm>
          <a:prstGeom prst="rect">
            <a:avLst/>
          </a:prstGeom>
          <a:solidFill>
            <a:srgbClr val="D5FCFF"/>
          </a:solidFill>
          <a:ln>
            <a:solidFill>
              <a:schemeClr val="tx1"/>
            </a:solidFill>
          </a:ln>
        </p:spPr>
        <p:txBody>
          <a:bodyPr wrap="square" rtlCol="0" anchor="t">
            <a:spAutoFit/>
          </a:bodyPr>
          <a:lstStyle/>
          <a:p>
            <a:r>
              <a:rPr lang="en-GB" dirty="0">
                <a:solidFill>
                  <a:schemeClr val="tx2"/>
                </a:solidFill>
                <a:latin typeface="Alte Haas Grotesk"/>
              </a:rPr>
              <a:t>Live list of pre op patients</a:t>
            </a:r>
          </a:p>
          <a:p>
            <a:r>
              <a:rPr lang="en-GB" dirty="0">
                <a:solidFill>
                  <a:schemeClr val="tx2"/>
                </a:solidFill>
                <a:latin typeface="Alte Haas Grotesk"/>
              </a:rPr>
              <a:t>Admiral Nursing team will call every person with dementia</a:t>
            </a:r>
          </a:p>
          <a:p>
            <a:r>
              <a:rPr lang="en-GB" dirty="0">
                <a:solidFill>
                  <a:schemeClr val="tx2"/>
                </a:solidFill>
                <a:latin typeface="Alte Haas Grotesk"/>
              </a:rPr>
              <a:t>3 month pilot</a:t>
            </a:r>
          </a:p>
          <a:p>
            <a:r>
              <a:rPr lang="en-GB" dirty="0">
                <a:solidFill>
                  <a:schemeClr val="tx2"/>
                </a:solidFill>
                <a:latin typeface="Alte Haas Grotesk"/>
              </a:rPr>
              <a:t>Digital Champions </a:t>
            </a:r>
          </a:p>
          <a:p>
            <a:r>
              <a:rPr lang="en-GB" dirty="0">
                <a:solidFill>
                  <a:schemeClr val="tx2"/>
                </a:solidFill>
                <a:latin typeface="Alte Haas Grotesk"/>
              </a:rPr>
              <a:t>Dementia Champions </a:t>
            </a:r>
          </a:p>
          <a:p>
            <a:r>
              <a:rPr lang="en-GB" dirty="0">
                <a:solidFill>
                  <a:schemeClr val="tx2"/>
                </a:solidFill>
                <a:latin typeface="Alte Haas Grotesk"/>
              </a:rPr>
              <a:t>Delirium Champions support</a:t>
            </a:r>
          </a:p>
          <a:p>
            <a:r>
              <a:rPr lang="en-GB" dirty="0">
                <a:solidFill>
                  <a:schemeClr val="tx2"/>
                </a:solidFill>
                <a:latin typeface="Alte Haas Grotesk"/>
              </a:rPr>
              <a:t>Volunteers</a:t>
            </a:r>
          </a:p>
          <a:p>
            <a:r>
              <a:rPr lang="en-GB" dirty="0">
                <a:solidFill>
                  <a:schemeClr val="tx2"/>
                </a:solidFill>
                <a:latin typeface="Alte Haas Grotesk"/>
              </a:rPr>
              <a:t>GM resources</a:t>
            </a:r>
          </a:p>
          <a:p>
            <a:r>
              <a:rPr lang="en-GB" dirty="0">
                <a:solidFill>
                  <a:schemeClr val="tx2"/>
                </a:solidFill>
                <a:latin typeface="Alte Haas Grotesk"/>
              </a:rPr>
              <a:t>Local ‘This me’ document</a:t>
            </a:r>
          </a:p>
        </p:txBody>
      </p:sp>
      <p:sp>
        <p:nvSpPr>
          <p:cNvPr id="10" name="TextBox 9">
            <a:extLst>
              <a:ext uri="{FF2B5EF4-FFF2-40B4-BE49-F238E27FC236}">
                <a16:creationId xmlns:a16="http://schemas.microsoft.com/office/drawing/2014/main" id="{C23F4014-F5E3-4A89-B4E7-3A2316C33681}"/>
              </a:ext>
            </a:extLst>
          </p:cNvPr>
          <p:cNvSpPr txBox="1"/>
          <p:nvPr/>
        </p:nvSpPr>
        <p:spPr>
          <a:xfrm>
            <a:off x="501192" y="1512679"/>
            <a:ext cx="11189616" cy="400110"/>
          </a:xfrm>
          <a:prstGeom prst="rect">
            <a:avLst/>
          </a:prstGeom>
          <a:solidFill>
            <a:srgbClr val="9FCDD5"/>
          </a:solidFill>
          <a:ln>
            <a:solidFill>
              <a:schemeClr val="tx1"/>
            </a:solidFill>
          </a:ln>
        </p:spPr>
        <p:txBody>
          <a:bodyPr wrap="square" rtlCol="0" anchor="t">
            <a:spAutoFit/>
          </a:bodyPr>
          <a:lstStyle/>
          <a:p>
            <a:pPr algn="ctr"/>
            <a:r>
              <a:rPr lang="en-GB" sz="2000" b="1" dirty="0">
                <a:solidFill>
                  <a:schemeClr val="tx2"/>
                </a:solidFill>
                <a:latin typeface="Alte Haas Grotesk"/>
              </a:rPr>
              <a:t>Plan </a:t>
            </a:r>
          </a:p>
        </p:txBody>
      </p:sp>
    </p:spTree>
    <p:extLst>
      <p:ext uri="{BB962C8B-B14F-4D97-AF65-F5344CB8AC3E}">
        <p14:creationId xmlns:p14="http://schemas.microsoft.com/office/powerpoint/2010/main" val="7833581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EE0635B-B905-4AA0-BD65-798E2A389E98}"/>
              </a:ext>
            </a:extLst>
          </p:cNvPr>
          <p:cNvSpPr txBox="1">
            <a:spLocks noGrp="1"/>
          </p:cNvSpPr>
          <p:nvPr>
            <p:ph type="body" idx="1"/>
          </p:nvPr>
        </p:nvSpPr>
        <p:spPr>
          <a:xfrm>
            <a:off x="501192" y="2220565"/>
            <a:ext cx="11189616" cy="4238043"/>
          </a:xfrm>
          <a:prstGeom prst="rect">
            <a:avLst/>
          </a:prstGeom>
          <a:solidFill>
            <a:srgbClr val="D5FCFF"/>
          </a:solidFill>
          <a:ln>
            <a:solidFill>
              <a:schemeClr val="tx1"/>
            </a:solidFill>
          </a:ln>
        </p:spPr>
        <p:txBody>
          <a:bodyPr wrap="square" rtlCol="0" anchor="t">
            <a:spAutoFit/>
          </a:bodyPr>
          <a:lstStyle/>
          <a:p>
            <a:r>
              <a:rPr lang="en-GB" dirty="0">
                <a:solidFill>
                  <a:schemeClr val="tx2"/>
                </a:solidFill>
                <a:latin typeface="Alte Haas Grotesk"/>
              </a:rPr>
              <a:t>Introduction</a:t>
            </a:r>
          </a:p>
          <a:p>
            <a:r>
              <a:rPr lang="en-GB" dirty="0">
                <a:solidFill>
                  <a:schemeClr val="tx2"/>
                </a:solidFill>
                <a:latin typeface="Alte Haas Grotesk"/>
              </a:rPr>
              <a:t>Purpose of the call</a:t>
            </a:r>
          </a:p>
          <a:p>
            <a:r>
              <a:rPr lang="en-GB" dirty="0">
                <a:solidFill>
                  <a:schemeClr val="tx2"/>
                </a:solidFill>
                <a:latin typeface="Alte Haas Grotesk"/>
              </a:rPr>
              <a:t>Previous surgery experiences</a:t>
            </a:r>
          </a:p>
          <a:p>
            <a:r>
              <a:rPr lang="en-GB" dirty="0">
                <a:solidFill>
                  <a:schemeClr val="tx2"/>
                </a:solidFill>
                <a:latin typeface="Alte Haas Grotesk"/>
              </a:rPr>
              <a:t>Provide a snapshot on delirium- do they recognise any of the symptoms</a:t>
            </a:r>
          </a:p>
          <a:p>
            <a:r>
              <a:rPr lang="en-GB" dirty="0">
                <a:solidFill>
                  <a:schemeClr val="tx2"/>
                </a:solidFill>
                <a:latin typeface="Alte Haas Grotesk"/>
              </a:rPr>
              <a:t>What they can do to prevent it</a:t>
            </a:r>
          </a:p>
          <a:p>
            <a:r>
              <a:rPr lang="en-GB" dirty="0">
                <a:solidFill>
                  <a:schemeClr val="tx2"/>
                </a:solidFill>
                <a:latin typeface="Alte Haas Grotesk"/>
              </a:rPr>
              <a:t>The purpose of ‘This is </a:t>
            </a:r>
            <a:r>
              <a:rPr lang="en-GB">
                <a:solidFill>
                  <a:schemeClr val="tx2"/>
                </a:solidFill>
                <a:latin typeface="Alte Haas Grotesk"/>
              </a:rPr>
              <a:t>me’ </a:t>
            </a:r>
            <a:r>
              <a:rPr lang="en-GB">
                <a:hlinkClick r:id="rId3"/>
              </a:rPr>
              <a:t>This is me | Alzheimer's Society (alzheimers.org.uk)</a:t>
            </a:r>
            <a:endParaRPr lang="en-GB" dirty="0">
              <a:solidFill>
                <a:schemeClr val="tx2"/>
              </a:solidFill>
              <a:latin typeface="Alte Haas Grotesk"/>
            </a:endParaRPr>
          </a:p>
          <a:p>
            <a:r>
              <a:rPr lang="en-GB" dirty="0">
                <a:solidFill>
                  <a:schemeClr val="tx2"/>
                </a:solidFill>
                <a:latin typeface="Alte Haas Grotesk"/>
              </a:rPr>
              <a:t>Benefits of playlist for life (if appropriate) </a:t>
            </a:r>
            <a:r>
              <a:rPr lang="en-GB" dirty="0">
                <a:hlinkClick r:id="rId4"/>
              </a:rPr>
              <a:t>Resources – Playlist for Life</a:t>
            </a:r>
            <a:endParaRPr lang="en-GB" dirty="0">
              <a:solidFill>
                <a:schemeClr val="tx2"/>
              </a:solidFill>
              <a:latin typeface="Alte Haas Grotesk"/>
            </a:endParaRPr>
          </a:p>
          <a:p>
            <a:r>
              <a:rPr lang="en-GB" dirty="0">
                <a:solidFill>
                  <a:schemeClr val="tx2"/>
                </a:solidFill>
                <a:latin typeface="Alte Haas Grotesk"/>
              </a:rPr>
              <a:t>Permission to send ‘this is me’, GM delirium short leaflet</a:t>
            </a:r>
          </a:p>
          <a:p>
            <a:r>
              <a:rPr lang="en-GB" dirty="0">
                <a:solidFill>
                  <a:schemeClr val="tx2"/>
                </a:solidFill>
                <a:latin typeface="Alte Haas Grotesk"/>
              </a:rPr>
              <a:t>Follow up by AN after surgery</a:t>
            </a:r>
          </a:p>
        </p:txBody>
      </p:sp>
      <p:sp>
        <p:nvSpPr>
          <p:cNvPr id="10" name="TextBox 9">
            <a:extLst>
              <a:ext uri="{FF2B5EF4-FFF2-40B4-BE49-F238E27FC236}">
                <a16:creationId xmlns:a16="http://schemas.microsoft.com/office/drawing/2014/main" id="{C23F4014-F5E3-4A89-B4E7-3A2316C33681}"/>
              </a:ext>
            </a:extLst>
          </p:cNvPr>
          <p:cNvSpPr txBox="1"/>
          <p:nvPr/>
        </p:nvSpPr>
        <p:spPr>
          <a:xfrm>
            <a:off x="501192" y="1512679"/>
            <a:ext cx="11189616" cy="400110"/>
          </a:xfrm>
          <a:prstGeom prst="rect">
            <a:avLst/>
          </a:prstGeom>
          <a:solidFill>
            <a:srgbClr val="9FCDD5"/>
          </a:solidFill>
          <a:ln>
            <a:solidFill>
              <a:schemeClr val="tx1"/>
            </a:solidFill>
          </a:ln>
        </p:spPr>
        <p:txBody>
          <a:bodyPr wrap="square" rtlCol="0" anchor="t">
            <a:spAutoFit/>
          </a:bodyPr>
          <a:lstStyle/>
          <a:p>
            <a:pPr algn="ctr"/>
            <a:r>
              <a:rPr lang="en-GB" sz="2000" b="1" dirty="0">
                <a:solidFill>
                  <a:schemeClr val="tx2"/>
                </a:solidFill>
                <a:latin typeface="Alte Haas Grotesk"/>
              </a:rPr>
              <a:t>The conversation </a:t>
            </a:r>
          </a:p>
        </p:txBody>
      </p:sp>
    </p:spTree>
    <p:extLst>
      <p:ext uri="{BB962C8B-B14F-4D97-AF65-F5344CB8AC3E}">
        <p14:creationId xmlns:p14="http://schemas.microsoft.com/office/powerpoint/2010/main" val="15552518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AA0A3D-46AA-4AD5-A5C3-5A1FC716D153}"/>
              </a:ext>
            </a:extLst>
          </p:cNvPr>
          <p:cNvSpPr>
            <a:spLocks noGrp="1"/>
          </p:cNvSpPr>
          <p:nvPr>
            <p:ph type="title"/>
          </p:nvPr>
        </p:nvSpPr>
        <p:spPr>
          <a:xfrm>
            <a:off x="339366" y="706562"/>
            <a:ext cx="10515600" cy="457200"/>
          </a:xfrm>
        </p:spPr>
        <p:txBody>
          <a:bodyPr>
            <a:normAutofit fontScale="90000"/>
          </a:bodyPr>
          <a:lstStyle/>
          <a:p>
            <a:r>
              <a:rPr lang="en-GB" b="1" dirty="0">
                <a:latin typeface="Alte Haas Grotesk"/>
              </a:rPr>
              <a:t>Pre-operative planning for risk of delirium</a:t>
            </a:r>
          </a:p>
        </p:txBody>
      </p:sp>
      <p:sp>
        <p:nvSpPr>
          <p:cNvPr id="4" name="Text Placeholder 3">
            <a:extLst>
              <a:ext uri="{FF2B5EF4-FFF2-40B4-BE49-F238E27FC236}">
                <a16:creationId xmlns:a16="http://schemas.microsoft.com/office/drawing/2014/main" id="{82C8F0EB-E456-4995-9E2A-F9C68D9AA43F}"/>
              </a:ext>
            </a:extLst>
          </p:cNvPr>
          <p:cNvSpPr>
            <a:spLocks noGrp="1"/>
          </p:cNvSpPr>
          <p:nvPr>
            <p:ph type="body" idx="1"/>
          </p:nvPr>
        </p:nvSpPr>
        <p:spPr>
          <a:xfrm>
            <a:off x="838200" y="1853486"/>
            <a:ext cx="10515600" cy="4351338"/>
          </a:xfrm>
        </p:spPr>
        <p:txBody>
          <a:bodyPr/>
          <a:lstStyle/>
          <a:p>
            <a:pPr marL="76200" indent="0">
              <a:buNone/>
            </a:pPr>
            <a:r>
              <a:rPr lang="en-GB" dirty="0"/>
              <a:t>Kellie Smart</a:t>
            </a:r>
          </a:p>
          <a:p>
            <a:pPr marL="76200" indent="0">
              <a:buNone/>
            </a:pPr>
            <a:r>
              <a:rPr lang="en-GB" dirty="0"/>
              <a:t>Lead Admiral Nurse</a:t>
            </a:r>
          </a:p>
          <a:p>
            <a:pPr marL="76200" indent="0">
              <a:buNone/>
            </a:pPr>
            <a:r>
              <a:rPr lang="en-GB" dirty="0"/>
              <a:t>Tameside and Glossop ICFT</a:t>
            </a:r>
          </a:p>
          <a:p>
            <a:r>
              <a:rPr lang="en-GB" dirty="0"/>
              <a:t>Email: kellie.smart@tgh.nhs.uk</a:t>
            </a:r>
          </a:p>
        </p:txBody>
      </p:sp>
    </p:spTree>
    <p:extLst>
      <p:ext uri="{BB962C8B-B14F-4D97-AF65-F5344CB8AC3E}">
        <p14:creationId xmlns:p14="http://schemas.microsoft.com/office/powerpoint/2010/main" val="19096597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DB8EFF-CAF3-4DED-BE09-235DCF5DF6C9}"/>
              </a:ext>
            </a:extLst>
          </p:cNvPr>
          <p:cNvSpPr>
            <a:spLocks noGrp="1"/>
          </p:cNvSpPr>
          <p:nvPr>
            <p:ph type="title"/>
          </p:nvPr>
        </p:nvSpPr>
        <p:spPr>
          <a:xfrm>
            <a:off x="266334" y="568033"/>
            <a:ext cx="10515600" cy="457200"/>
          </a:xfrm>
        </p:spPr>
        <p:txBody>
          <a:bodyPr>
            <a:normAutofit fontScale="90000"/>
          </a:bodyPr>
          <a:lstStyle/>
          <a:p>
            <a:r>
              <a:rPr lang="en-GB" b="1" dirty="0"/>
              <a:t>Evaluation and thank you</a:t>
            </a:r>
          </a:p>
        </p:txBody>
      </p:sp>
      <p:sp>
        <p:nvSpPr>
          <p:cNvPr id="5" name="TextBox 4">
            <a:extLst>
              <a:ext uri="{FF2B5EF4-FFF2-40B4-BE49-F238E27FC236}">
                <a16:creationId xmlns:a16="http://schemas.microsoft.com/office/drawing/2014/main" id="{1E112272-E120-4E2F-8581-E8DE97899B6A}"/>
              </a:ext>
            </a:extLst>
          </p:cNvPr>
          <p:cNvSpPr txBox="1"/>
          <p:nvPr/>
        </p:nvSpPr>
        <p:spPr>
          <a:xfrm>
            <a:off x="411637" y="1590395"/>
            <a:ext cx="11368726" cy="2246769"/>
          </a:xfrm>
          <a:prstGeom prst="rect">
            <a:avLst/>
          </a:prstGeom>
          <a:solidFill>
            <a:srgbClr val="D5FCFF"/>
          </a:solidFill>
          <a:ln>
            <a:solidFill>
              <a:schemeClr val="tx1"/>
            </a:solidFill>
          </a:ln>
        </p:spPr>
        <p:txBody>
          <a:bodyPr wrap="square" rtlCol="0" anchor="t">
            <a:spAutoFit/>
          </a:bodyPr>
          <a:lstStyle/>
          <a:p>
            <a:r>
              <a:rPr lang="en-GB" sz="2000" b="1" dirty="0">
                <a:solidFill>
                  <a:schemeClr val="tx2"/>
                </a:solidFill>
                <a:latin typeface="Alte Haas Grotesk"/>
              </a:rPr>
              <a:t>What 3 things have you taken away from the session today?</a:t>
            </a:r>
          </a:p>
          <a:p>
            <a:pPr marL="342900" indent="-342900">
              <a:buFont typeface="Arial" panose="020B0604020202020204" pitchFamily="34" charset="0"/>
              <a:buChar char="•"/>
            </a:pPr>
            <a:r>
              <a:rPr lang="en-GB" sz="2000" dirty="0">
                <a:solidFill>
                  <a:schemeClr val="tx2"/>
                </a:solidFill>
                <a:latin typeface="Alte Haas Grotesk"/>
              </a:rPr>
              <a:t>Add your feedback in to the chat</a:t>
            </a:r>
          </a:p>
          <a:p>
            <a:pPr marL="342900" indent="-342900">
              <a:buFont typeface="Arial" panose="020B0604020202020204" pitchFamily="34" charset="0"/>
              <a:buChar char="•"/>
            </a:pPr>
            <a:endParaRPr lang="en-GB" sz="2000" dirty="0">
              <a:solidFill>
                <a:schemeClr val="tx2"/>
              </a:solidFill>
              <a:latin typeface="Alte Haas Grotesk"/>
            </a:endParaRPr>
          </a:p>
          <a:p>
            <a:r>
              <a:rPr lang="en-GB" sz="2000" b="1" dirty="0">
                <a:solidFill>
                  <a:schemeClr val="tx2"/>
                </a:solidFill>
                <a:latin typeface="Alte Haas Grotesk"/>
              </a:rPr>
              <a:t>An evaluation form will follow – </a:t>
            </a:r>
            <a:r>
              <a:rPr lang="en-GB" sz="2000" dirty="0">
                <a:solidFill>
                  <a:schemeClr val="tx2"/>
                </a:solidFill>
                <a:latin typeface="Alte Haas Grotesk"/>
              </a:rPr>
              <a:t>please complete it as we are keen to ensure these sessions are of value to you all as we will have a further webinar around World Delirium Awareness Day in March 2023</a:t>
            </a:r>
          </a:p>
          <a:p>
            <a:pPr algn="ctr"/>
            <a:r>
              <a:rPr lang="en-GB" sz="2000" dirty="0">
                <a:solidFill>
                  <a:schemeClr val="tx2"/>
                </a:solidFill>
                <a:latin typeface="Alte Haas Grotesk"/>
              </a:rPr>
              <a:t>If you are interested in presenting at a future webinar  </a:t>
            </a:r>
          </a:p>
          <a:p>
            <a:pPr algn="ctr"/>
            <a:r>
              <a:rPr lang="en-GB" sz="2000" b="1" dirty="0">
                <a:solidFill>
                  <a:srgbClr val="3D6074"/>
                </a:solidFill>
                <a:latin typeface="Alte Haas Grotesk"/>
              </a:rPr>
              <a:t>Email: gmhscp.dementiaunited@nhs.net</a:t>
            </a:r>
          </a:p>
        </p:txBody>
      </p:sp>
      <p:sp>
        <p:nvSpPr>
          <p:cNvPr id="6" name="TextBox 5">
            <a:extLst>
              <a:ext uri="{FF2B5EF4-FFF2-40B4-BE49-F238E27FC236}">
                <a16:creationId xmlns:a16="http://schemas.microsoft.com/office/drawing/2014/main" id="{033FD1AC-DC0C-46BB-B406-392483C0156A}"/>
              </a:ext>
            </a:extLst>
          </p:cNvPr>
          <p:cNvSpPr txBox="1"/>
          <p:nvPr/>
        </p:nvSpPr>
        <p:spPr>
          <a:xfrm>
            <a:off x="411637" y="4043198"/>
            <a:ext cx="11368726" cy="2246769"/>
          </a:xfrm>
          <a:prstGeom prst="rect">
            <a:avLst/>
          </a:prstGeom>
          <a:solidFill>
            <a:srgbClr val="F0F0F0"/>
          </a:solidFill>
          <a:ln>
            <a:solidFill>
              <a:schemeClr val="tx1"/>
            </a:solidFill>
          </a:ln>
        </p:spPr>
        <p:txBody>
          <a:bodyPr wrap="square" rtlCol="0" anchor="t">
            <a:spAutoFit/>
          </a:bodyPr>
          <a:lstStyle/>
          <a:p>
            <a:r>
              <a:rPr lang="en-GB" sz="2000" b="1" dirty="0">
                <a:solidFill>
                  <a:schemeClr val="tx2"/>
                </a:solidFill>
                <a:effectLst>
                  <a:outerShdw blurRad="38100" dist="38100" dir="2700000" algn="tl">
                    <a:srgbClr val="000000">
                      <a:alpha val="43137"/>
                    </a:srgbClr>
                  </a:outerShdw>
                </a:effectLst>
                <a:latin typeface="Alte Haas Grotesk"/>
              </a:rPr>
              <a:t>Please promote, share and use the resources </a:t>
            </a:r>
          </a:p>
          <a:p>
            <a:pPr marL="342900" indent="-342900">
              <a:buFont typeface="Arial" panose="020B0604020202020204" pitchFamily="34" charset="0"/>
              <a:buChar char="•"/>
            </a:pPr>
            <a:r>
              <a:rPr lang="en-GB" sz="2000" dirty="0">
                <a:solidFill>
                  <a:schemeClr val="tx2"/>
                </a:solidFill>
                <a:latin typeface="Alte Haas Grotesk"/>
              </a:rPr>
              <a:t>Toolkit, training, delirium public facing leaflet</a:t>
            </a:r>
          </a:p>
          <a:p>
            <a:pPr marL="342900" indent="-342900">
              <a:buFont typeface="Arial" panose="020B0604020202020204" pitchFamily="34" charset="0"/>
              <a:buChar char="•"/>
            </a:pPr>
            <a:r>
              <a:rPr lang="en-GB" sz="2000" dirty="0">
                <a:solidFill>
                  <a:schemeClr val="tx2"/>
                </a:solidFill>
                <a:latin typeface="Alte Haas Grotesk"/>
              </a:rPr>
              <a:t>We will send the link round to the recording today along with the slides and some delirium training resources, please make sure we have your email; by adding this in the chat before you leave or by emailing</a:t>
            </a:r>
          </a:p>
          <a:p>
            <a:pPr algn="ctr"/>
            <a:r>
              <a:rPr lang="en-GB" sz="2000" b="1" dirty="0">
                <a:solidFill>
                  <a:schemeClr val="tx2"/>
                </a:solidFill>
                <a:effectLst>
                  <a:outerShdw blurRad="38100" dist="38100" dir="2700000" algn="tl">
                    <a:srgbClr val="000000">
                      <a:alpha val="43137"/>
                    </a:srgbClr>
                  </a:outerShdw>
                </a:effectLst>
                <a:latin typeface="Alte Haas Grotesk"/>
              </a:rPr>
              <a:t>Get in touch</a:t>
            </a:r>
            <a:r>
              <a:rPr lang="en-GB" sz="2000" dirty="0">
                <a:solidFill>
                  <a:schemeClr val="tx2"/>
                </a:solidFill>
                <a:latin typeface="Alte Haas Grotesk"/>
              </a:rPr>
              <a:t> if you want to find out more about any of the topics discussed today, or the Greater Manchester Delirium resources</a:t>
            </a:r>
            <a:endParaRPr lang="en-GB" sz="2000" b="1" dirty="0">
              <a:solidFill>
                <a:srgbClr val="3D6074"/>
              </a:solidFill>
              <a:latin typeface="Alte Haas Grotesk"/>
            </a:endParaRPr>
          </a:p>
        </p:txBody>
      </p:sp>
    </p:spTree>
    <p:extLst>
      <p:ext uri="{BB962C8B-B14F-4D97-AF65-F5344CB8AC3E}">
        <p14:creationId xmlns:p14="http://schemas.microsoft.com/office/powerpoint/2010/main" val="794712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CFB3BC2-48F5-4A94-9C3D-5586D777DCDC}"/>
              </a:ext>
            </a:extLst>
          </p:cNvPr>
          <p:cNvSpPr txBox="1"/>
          <p:nvPr/>
        </p:nvSpPr>
        <p:spPr>
          <a:xfrm>
            <a:off x="151623" y="252475"/>
            <a:ext cx="8228806" cy="477054"/>
          </a:xfrm>
          <a:prstGeom prst="rect">
            <a:avLst/>
          </a:prstGeom>
          <a:noFill/>
        </p:spPr>
        <p:txBody>
          <a:bodyPr wrap="square" rtlCol="0">
            <a:spAutoFit/>
          </a:bodyPr>
          <a:lstStyle/>
          <a:p>
            <a:r>
              <a:rPr lang="en-GB" sz="2500" b="1" dirty="0">
                <a:solidFill>
                  <a:srgbClr val="3E5F73"/>
                </a:solidFill>
                <a:latin typeface="Alte Haas Grotesk"/>
              </a:rPr>
              <a:t>Greater Manchester Delirium Pathway and programme </a:t>
            </a:r>
          </a:p>
        </p:txBody>
      </p:sp>
      <p:sp>
        <p:nvSpPr>
          <p:cNvPr id="10" name="TextBox 9">
            <a:extLst>
              <a:ext uri="{FF2B5EF4-FFF2-40B4-BE49-F238E27FC236}">
                <a16:creationId xmlns:a16="http://schemas.microsoft.com/office/drawing/2014/main" id="{71764564-2D44-48E4-B33B-CBA510A5C200}"/>
              </a:ext>
            </a:extLst>
          </p:cNvPr>
          <p:cNvSpPr txBox="1"/>
          <p:nvPr/>
        </p:nvSpPr>
        <p:spPr>
          <a:xfrm>
            <a:off x="407162" y="3744677"/>
            <a:ext cx="6804343" cy="2954655"/>
          </a:xfrm>
          <a:prstGeom prst="rect">
            <a:avLst/>
          </a:prstGeom>
          <a:noFill/>
        </p:spPr>
        <p:txBody>
          <a:bodyPr wrap="square">
            <a:spAutoFit/>
          </a:bodyPr>
          <a:lstStyle/>
          <a:p>
            <a:pPr marL="0" indent="0">
              <a:buFont typeface="Arial" panose="020B0604020202020204" pitchFamily="34" charset="0"/>
              <a:buNone/>
            </a:pPr>
            <a:r>
              <a:rPr lang="en-GB" sz="2000" b="1" dirty="0">
                <a:solidFill>
                  <a:schemeClr val="tx2"/>
                </a:solidFill>
                <a:latin typeface="Alte Haas Grotesk"/>
              </a:rPr>
              <a:t>Delirium programme focusing on: </a:t>
            </a:r>
            <a:r>
              <a:rPr lang="en-GB" dirty="0">
                <a:solidFill>
                  <a:schemeClr val="tx2"/>
                </a:solidFill>
                <a:latin typeface="Alte Haas Grotesk"/>
              </a:rPr>
              <a:t>Prevention, early detection, systematic standardised approach to assessment, establishing causes of delirium and management</a:t>
            </a:r>
            <a:endParaRPr lang="en-GB" sz="1600" dirty="0">
              <a:solidFill>
                <a:schemeClr val="tx2"/>
              </a:solidFill>
              <a:latin typeface="Alte Haas Grotesk"/>
            </a:endParaRPr>
          </a:p>
          <a:p>
            <a:pPr marL="0" indent="0">
              <a:buFont typeface="Arial" panose="020B0604020202020204" pitchFamily="34" charset="0"/>
              <a:buNone/>
            </a:pPr>
            <a:endParaRPr lang="en-GB" sz="2000" b="1" dirty="0">
              <a:solidFill>
                <a:schemeClr val="tx2"/>
              </a:solidFill>
              <a:latin typeface="Alte Haas Grotesk"/>
            </a:endParaRPr>
          </a:p>
          <a:p>
            <a:pPr marL="0" indent="0">
              <a:buFont typeface="Arial" panose="020B0604020202020204" pitchFamily="34" charset="0"/>
              <a:buNone/>
            </a:pPr>
            <a:r>
              <a:rPr lang="en-GB" sz="2000" b="1" dirty="0">
                <a:solidFill>
                  <a:schemeClr val="tx2"/>
                </a:solidFill>
                <a:latin typeface="Alte Haas Grotesk"/>
              </a:rPr>
              <a:t>Our goals in developing Toolkits for health and social care staff</a:t>
            </a:r>
          </a:p>
          <a:p>
            <a:pPr marL="285750" indent="-285750">
              <a:buFont typeface="Arial" panose="020B0604020202020204" pitchFamily="34" charset="0"/>
              <a:buChar char="•"/>
            </a:pPr>
            <a:r>
              <a:rPr lang="en-GB" dirty="0">
                <a:solidFill>
                  <a:schemeClr val="tx2"/>
                </a:solidFill>
                <a:latin typeface="Alte Haas Grotesk"/>
              </a:rPr>
              <a:t>Safe management in own home/care setting</a:t>
            </a:r>
          </a:p>
          <a:p>
            <a:pPr marL="285750" indent="-285750">
              <a:buFont typeface="Arial" panose="020B0604020202020204" pitchFamily="34" charset="0"/>
              <a:buChar char="•"/>
            </a:pPr>
            <a:r>
              <a:rPr lang="en-GB" dirty="0">
                <a:solidFill>
                  <a:schemeClr val="tx2"/>
                </a:solidFill>
                <a:latin typeface="Alte Haas Grotesk"/>
              </a:rPr>
              <a:t>Reduce unnecessary hospital admissions</a:t>
            </a:r>
          </a:p>
          <a:p>
            <a:pPr marL="285750" indent="-285750">
              <a:buFont typeface="Arial" panose="020B0604020202020204" pitchFamily="34" charset="0"/>
              <a:buChar char="•"/>
            </a:pPr>
            <a:r>
              <a:rPr lang="en-GB" dirty="0">
                <a:solidFill>
                  <a:schemeClr val="tx2"/>
                </a:solidFill>
                <a:latin typeface="Alte Haas Grotesk"/>
              </a:rPr>
              <a:t>Improve prognosis</a:t>
            </a:r>
          </a:p>
          <a:p>
            <a:pPr marL="285750" indent="-285750">
              <a:buFont typeface="Arial" panose="020B0604020202020204" pitchFamily="34" charset="0"/>
              <a:buChar char="•"/>
            </a:pPr>
            <a:r>
              <a:rPr lang="en-GB" dirty="0">
                <a:solidFill>
                  <a:schemeClr val="tx2"/>
                </a:solidFill>
                <a:latin typeface="Alte Haas Grotesk"/>
              </a:rPr>
              <a:t>Enable the early detection, standardised approach</a:t>
            </a:r>
          </a:p>
          <a:p>
            <a:pPr marL="695315" lvl="1" indent="-238115"/>
            <a:endParaRPr lang="en-GB" dirty="0">
              <a:solidFill>
                <a:schemeClr val="tx2"/>
              </a:solidFill>
              <a:latin typeface="Alte Haas Grotesk"/>
            </a:endParaRPr>
          </a:p>
        </p:txBody>
      </p:sp>
      <p:pic>
        <p:nvPicPr>
          <p:cNvPr id="11" name="Picture 10">
            <a:extLst>
              <a:ext uri="{FF2B5EF4-FFF2-40B4-BE49-F238E27FC236}">
                <a16:creationId xmlns:a16="http://schemas.microsoft.com/office/drawing/2014/main" id="{4862A4D9-FC7F-4F0E-9EB1-AB85AEB7770E}"/>
              </a:ext>
            </a:extLst>
          </p:cNvPr>
          <p:cNvPicPr>
            <a:picLocks noChangeAspect="1"/>
          </p:cNvPicPr>
          <p:nvPr/>
        </p:nvPicPr>
        <p:blipFill>
          <a:blip r:embed="rId3"/>
          <a:stretch>
            <a:fillRect/>
          </a:stretch>
        </p:blipFill>
        <p:spPr>
          <a:xfrm>
            <a:off x="5046728" y="787721"/>
            <a:ext cx="1727351" cy="1289645"/>
          </a:xfrm>
          <a:prstGeom prst="rect">
            <a:avLst/>
          </a:prstGeom>
        </p:spPr>
      </p:pic>
      <p:sp>
        <p:nvSpPr>
          <p:cNvPr id="13" name="TextBox 12">
            <a:extLst>
              <a:ext uri="{FF2B5EF4-FFF2-40B4-BE49-F238E27FC236}">
                <a16:creationId xmlns:a16="http://schemas.microsoft.com/office/drawing/2014/main" id="{F616280A-C420-4427-8F36-B30052C9F921}"/>
              </a:ext>
            </a:extLst>
          </p:cNvPr>
          <p:cNvSpPr txBox="1"/>
          <p:nvPr/>
        </p:nvSpPr>
        <p:spPr>
          <a:xfrm>
            <a:off x="320511" y="914400"/>
            <a:ext cx="4194796" cy="2616101"/>
          </a:xfrm>
          <a:prstGeom prst="rect">
            <a:avLst/>
          </a:prstGeom>
          <a:noFill/>
        </p:spPr>
        <p:txBody>
          <a:bodyPr wrap="square">
            <a:spAutoFit/>
          </a:bodyPr>
          <a:lstStyle/>
          <a:p>
            <a:r>
              <a:rPr lang="en-GB" sz="2000" b="0" dirty="0">
                <a:solidFill>
                  <a:schemeClr val="tx2"/>
                </a:solidFill>
                <a:latin typeface="Alte Haas Grotesk"/>
              </a:rPr>
              <a:t>Building on a </a:t>
            </a:r>
            <a:r>
              <a:rPr lang="en-GB" sz="2000" b="1" dirty="0">
                <a:solidFill>
                  <a:schemeClr val="tx2"/>
                </a:solidFill>
                <a:latin typeface="Alte Haas Grotesk"/>
              </a:rPr>
              <a:t>community of practice </a:t>
            </a:r>
          </a:p>
          <a:p>
            <a:pPr marL="342900" indent="-342900">
              <a:buFont typeface="Arial" panose="020B0604020202020204" pitchFamily="34" charset="0"/>
              <a:buChar char="•"/>
            </a:pPr>
            <a:r>
              <a:rPr lang="en-GB" dirty="0">
                <a:solidFill>
                  <a:schemeClr val="tx2"/>
                </a:solidFill>
                <a:latin typeface="Alte Haas Grotesk"/>
              </a:rPr>
              <a:t>H</a:t>
            </a:r>
            <a:r>
              <a:rPr lang="en-GB" sz="1800" b="0" dirty="0">
                <a:solidFill>
                  <a:schemeClr val="tx2"/>
                </a:solidFill>
                <a:latin typeface="Alte Haas Grotesk"/>
              </a:rPr>
              <a:t>arness engagement in what ever form; mental health, care homes, care providers, allied health professionals, acute care, primary care, voluntary sector, dementia advisors, ambulance services, pharmacy, commissioners</a:t>
            </a:r>
          </a:p>
          <a:p>
            <a:pPr marL="342900" indent="-342900">
              <a:buFont typeface="Arial" panose="020B0604020202020204" pitchFamily="34" charset="0"/>
              <a:buChar char="•"/>
            </a:pPr>
            <a:r>
              <a:rPr lang="en-GB" dirty="0">
                <a:solidFill>
                  <a:schemeClr val="tx2"/>
                </a:solidFill>
                <a:latin typeface="Alte Haas Grotesk"/>
              </a:rPr>
              <a:t>L</a:t>
            </a:r>
            <a:r>
              <a:rPr lang="en-GB" sz="1800" b="0" dirty="0">
                <a:solidFill>
                  <a:schemeClr val="tx2"/>
                </a:solidFill>
                <a:latin typeface="Alte Haas Grotesk"/>
              </a:rPr>
              <a:t>ived experience engagement at an early stage </a:t>
            </a:r>
          </a:p>
        </p:txBody>
      </p:sp>
      <p:sp>
        <p:nvSpPr>
          <p:cNvPr id="14" name="TextBox 13">
            <a:extLst>
              <a:ext uri="{FF2B5EF4-FFF2-40B4-BE49-F238E27FC236}">
                <a16:creationId xmlns:a16="http://schemas.microsoft.com/office/drawing/2014/main" id="{A4303C6C-8DB5-4727-A54C-6588730398F1}"/>
              </a:ext>
            </a:extLst>
          </p:cNvPr>
          <p:cNvSpPr txBox="1"/>
          <p:nvPr/>
        </p:nvSpPr>
        <p:spPr>
          <a:xfrm>
            <a:off x="4515307" y="2135558"/>
            <a:ext cx="2624956" cy="830997"/>
          </a:xfrm>
          <a:prstGeom prst="rect">
            <a:avLst/>
          </a:prstGeom>
          <a:noFill/>
          <a:ln>
            <a:solidFill>
              <a:srgbClr val="5AAEAE"/>
            </a:solidFill>
          </a:ln>
        </p:spPr>
        <p:txBody>
          <a:bodyPr wrap="square" rtlCol="0">
            <a:spAutoFit/>
          </a:bodyPr>
          <a:lstStyle/>
          <a:p>
            <a:pPr algn="ctr"/>
            <a:r>
              <a:rPr lang="en-GB" sz="1600" dirty="0">
                <a:solidFill>
                  <a:schemeClr val="tx2"/>
                </a:solidFill>
              </a:rPr>
              <a:t>Free World Delirium Awareness Day Events 2018, 2019, 2020 </a:t>
            </a:r>
          </a:p>
        </p:txBody>
      </p:sp>
      <p:pic>
        <p:nvPicPr>
          <p:cNvPr id="15" name="Content Placeholder 5">
            <a:extLst>
              <a:ext uri="{FF2B5EF4-FFF2-40B4-BE49-F238E27FC236}">
                <a16:creationId xmlns:a16="http://schemas.microsoft.com/office/drawing/2014/main" id="{88B6FDB7-FE0F-4B08-A850-B8D0315B47B0}"/>
              </a:ext>
            </a:extLst>
          </p:cNvPr>
          <p:cNvPicPr>
            <a:picLocks noChangeAspect="1"/>
          </p:cNvPicPr>
          <p:nvPr/>
        </p:nvPicPr>
        <p:blipFill>
          <a:blip r:embed="rId4"/>
          <a:stretch>
            <a:fillRect/>
          </a:stretch>
        </p:blipFill>
        <p:spPr>
          <a:xfrm>
            <a:off x="7140263" y="1498387"/>
            <a:ext cx="4556533" cy="4886904"/>
          </a:xfrm>
          <a:prstGeom prst="rect">
            <a:avLst/>
          </a:prstGeom>
        </p:spPr>
      </p:pic>
    </p:spTree>
    <p:extLst>
      <p:ext uri="{BB962C8B-B14F-4D97-AF65-F5344CB8AC3E}">
        <p14:creationId xmlns:p14="http://schemas.microsoft.com/office/powerpoint/2010/main" val="2490864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AB052A4-3886-4C31-8640-FEDD389C86A4}"/>
              </a:ext>
            </a:extLst>
          </p:cNvPr>
          <p:cNvSpPr txBox="1">
            <a:spLocks noGrp="1"/>
          </p:cNvSpPr>
          <p:nvPr>
            <p:ph type="body" idx="1"/>
          </p:nvPr>
        </p:nvSpPr>
        <p:spPr>
          <a:xfrm>
            <a:off x="263340" y="1152935"/>
            <a:ext cx="4020250" cy="1723508"/>
          </a:xfrm>
          <a:prstGeom prst="rect">
            <a:avLst/>
          </a:prstGeom>
          <a:solidFill>
            <a:srgbClr val="F0F0F0"/>
          </a:solidFill>
          <a:ln>
            <a:solidFill>
              <a:srgbClr val="00A5B2"/>
            </a:solidFill>
          </a:ln>
        </p:spPr>
        <p:txBody>
          <a:bodyPr wrap="square" rtlCol="0" anchor="t">
            <a:spAutoFit/>
          </a:bodyPr>
          <a:lstStyle/>
          <a:p>
            <a:pPr marL="0" indent="0" algn="ctr">
              <a:buNone/>
            </a:pPr>
            <a:r>
              <a:rPr lang="en-GB" sz="1800" b="1" dirty="0">
                <a:latin typeface="Alte Haas Grotesk"/>
              </a:rPr>
              <a:t>Who took part in the Pilot?</a:t>
            </a:r>
          </a:p>
          <a:p>
            <a:pPr marL="0" indent="0" algn="ctr">
              <a:buNone/>
            </a:pPr>
            <a:r>
              <a:rPr lang="en-GB" sz="1800" dirty="0">
                <a:latin typeface="Alte Haas Grotesk"/>
              </a:rPr>
              <a:t>5 localities Bolton, Manchester, Salford, Stockport and Trafford</a:t>
            </a:r>
          </a:p>
          <a:p>
            <a:pPr marL="0" indent="0" algn="ctr">
              <a:buNone/>
            </a:pPr>
            <a:r>
              <a:rPr lang="en-GB" sz="1800" dirty="0">
                <a:latin typeface="Alte Haas Grotesk"/>
              </a:rPr>
              <a:t>Mostly with urgent care teams, as well as in 1 PCN and intermediate care</a:t>
            </a:r>
          </a:p>
        </p:txBody>
      </p:sp>
      <p:sp>
        <p:nvSpPr>
          <p:cNvPr id="3" name="Title 2">
            <a:extLst>
              <a:ext uri="{FF2B5EF4-FFF2-40B4-BE49-F238E27FC236}">
                <a16:creationId xmlns:a16="http://schemas.microsoft.com/office/drawing/2014/main" id="{E1AA0A3D-46AA-4AD5-A5C3-5A1FC716D153}"/>
              </a:ext>
            </a:extLst>
          </p:cNvPr>
          <p:cNvSpPr>
            <a:spLocks noGrp="1"/>
          </p:cNvSpPr>
          <p:nvPr>
            <p:ph type="title"/>
          </p:nvPr>
        </p:nvSpPr>
        <p:spPr>
          <a:xfrm>
            <a:off x="120978" y="519432"/>
            <a:ext cx="10515600" cy="457200"/>
          </a:xfrm>
        </p:spPr>
        <p:txBody>
          <a:bodyPr>
            <a:normAutofit fontScale="90000"/>
          </a:bodyPr>
          <a:lstStyle/>
          <a:p>
            <a:r>
              <a:rPr lang="en-GB" b="1" dirty="0">
                <a:latin typeface="Alte Haas Grotesk"/>
              </a:rPr>
              <a:t>Pilot of the GM Community Toolkit in 2020 (fast tracked due to Covid-19) </a:t>
            </a:r>
          </a:p>
        </p:txBody>
      </p:sp>
      <p:sp>
        <p:nvSpPr>
          <p:cNvPr id="10" name="Rectangle: Rounded Corners 9">
            <a:extLst>
              <a:ext uri="{FF2B5EF4-FFF2-40B4-BE49-F238E27FC236}">
                <a16:creationId xmlns:a16="http://schemas.microsoft.com/office/drawing/2014/main" id="{125B600D-ED99-42DD-9EAB-3AF6A6A81DEC}"/>
              </a:ext>
            </a:extLst>
          </p:cNvPr>
          <p:cNvSpPr/>
          <p:nvPr/>
        </p:nvSpPr>
        <p:spPr>
          <a:xfrm>
            <a:off x="209888" y="4120477"/>
            <a:ext cx="2255363" cy="1606927"/>
          </a:xfrm>
          <a:prstGeom prst="roundRect">
            <a:avLst/>
          </a:prstGeom>
          <a:solidFill>
            <a:srgbClr val="00A5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0969" algn="ctr" fontAlgn="base">
              <a:spcBef>
                <a:spcPct val="0"/>
              </a:spcBef>
              <a:spcAft>
                <a:spcPct val="0"/>
              </a:spcAft>
              <a:buClr>
                <a:srgbClr val="205D96"/>
              </a:buClr>
              <a:defRPr/>
            </a:pPr>
            <a:r>
              <a:rPr lang="en-GB" sz="2400" kern="0" dirty="0">
                <a:solidFill>
                  <a:schemeClr val="tx1"/>
                </a:solidFill>
                <a:latin typeface="Alte Haas Grotesk"/>
                <a:cs typeface="Arial"/>
              </a:rPr>
              <a:t>70% of people were safely managed at home </a:t>
            </a:r>
          </a:p>
        </p:txBody>
      </p:sp>
      <p:sp>
        <p:nvSpPr>
          <p:cNvPr id="12" name="TextBox 11">
            <a:extLst>
              <a:ext uri="{FF2B5EF4-FFF2-40B4-BE49-F238E27FC236}">
                <a16:creationId xmlns:a16="http://schemas.microsoft.com/office/drawing/2014/main" id="{2A0C546C-7401-48E2-BA8B-F9F1D3FEBAFA}"/>
              </a:ext>
            </a:extLst>
          </p:cNvPr>
          <p:cNvSpPr txBox="1"/>
          <p:nvPr/>
        </p:nvSpPr>
        <p:spPr>
          <a:xfrm>
            <a:off x="4332904" y="979299"/>
            <a:ext cx="6094428" cy="1938992"/>
          </a:xfrm>
          <a:prstGeom prst="rect">
            <a:avLst/>
          </a:prstGeom>
          <a:noFill/>
        </p:spPr>
        <p:txBody>
          <a:bodyPr wrap="square">
            <a:spAutoFit/>
          </a:bodyPr>
          <a:lstStyle/>
          <a:p>
            <a:r>
              <a:rPr lang="en-GB" sz="2000" b="1" dirty="0">
                <a:solidFill>
                  <a:srgbClr val="3E5F73"/>
                </a:solidFill>
                <a:latin typeface="Alte Haas Grotesk"/>
              </a:rPr>
              <a:t>Pilot goals</a:t>
            </a:r>
          </a:p>
          <a:p>
            <a:pPr marL="457200" indent="-457200">
              <a:buFont typeface="+mj-lt"/>
              <a:buAutoNum type="arabicPeriod"/>
            </a:pPr>
            <a:r>
              <a:rPr lang="en-GB" sz="2000" dirty="0">
                <a:latin typeface="Alte Haas Grotesk"/>
              </a:rPr>
              <a:t>To understand if the community delirium toolkit could be implemented </a:t>
            </a:r>
          </a:p>
          <a:p>
            <a:pPr marL="457200" indent="-457200">
              <a:buFont typeface="+mj-lt"/>
              <a:buAutoNum type="arabicPeriod"/>
            </a:pPr>
            <a:r>
              <a:rPr lang="en-GB" sz="2000" dirty="0">
                <a:latin typeface="Alte Haas Grotesk"/>
              </a:rPr>
              <a:t>To identify what resources are needed to implement</a:t>
            </a:r>
          </a:p>
          <a:p>
            <a:pPr marL="457200" indent="-457200">
              <a:buFont typeface="+mj-lt"/>
              <a:buAutoNum type="arabicPeriod"/>
            </a:pPr>
            <a:r>
              <a:rPr lang="en-GB" sz="2000" dirty="0">
                <a:latin typeface="Alte Haas Grotesk"/>
              </a:rPr>
              <a:t>To consider whether the toolkit is likely to deliver the intended benefits/aims</a:t>
            </a:r>
          </a:p>
        </p:txBody>
      </p:sp>
      <p:sp>
        <p:nvSpPr>
          <p:cNvPr id="13" name="Text Placeholder 3">
            <a:extLst>
              <a:ext uri="{FF2B5EF4-FFF2-40B4-BE49-F238E27FC236}">
                <a16:creationId xmlns:a16="http://schemas.microsoft.com/office/drawing/2014/main" id="{FD9DDAA7-B87B-4D3C-9D60-00AA928C7069}"/>
              </a:ext>
            </a:extLst>
          </p:cNvPr>
          <p:cNvSpPr txBox="1">
            <a:spLocks/>
          </p:cNvSpPr>
          <p:nvPr/>
        </p:nvSpPr>
        <p:spPr>
          <a:xfrm>
            <a:off x="1094160" y="3000737"/>
            <a:ext cx="2431331" cy="552932"/>
          </a:xfrm>
          <a:prstGeom prst="rect">
            <a:avLst/>
          </a:prstGeom>
          <a:solidFill>
            <a:srgbClr val="9FCDD5"/>
          </a:solidFill>
          <a:ln>
            <a:solidFill>
              <a:schemeClr val="tx1"/>
            </a:solidFill>
          </a:ln>
        </p:spPr>
        <p:txBody>
          <a:bodyPr spcFirstLastPara="1" vert="horz" wrap="square" lIns="91425" tIns="45700" rIns="91425" bIns="45700" rtlCol="0" anchor="t" anchorCtr="0">
            <a:spAutoFit/>
          </a:bodyPr>
          <a:lstStyle>
            <a:lvl1pPr marL="457200" lvl="0" indent="-381000" algn="l" defTabSz="914400" rtl="0" eaLnBrk="1" latinLnBrk="0" hangingPunct="1">
              <a:lnSpc>
                <a:spcPct val="90000"/>
              </a:lnSpc>
              <a:spcBef>
                <a:spcPts val="1000"/>
              </a:spcBef>
              <a:spcAft>
                <a:spcPts val="0"/>
              </a:spcAft>
              <a:buClr>
                <a:srgbClr val="3E5F73"/>
              </a:buClr>
              <a:buSzPts val="2400"/>
              <a:buFont typeface="Arial" panose="020B0604020202020204" pitchFamily="34" charset="0"/>
              <a:buChar char="•"/>
              <a:defRPr sz="2400" kern="1200">
                <a:solidFill>
                  <a:srgbClr val="3E5F73"/>
                </a:solidFill>
                <a:latin typeface="Arial"/>
                <a:ea typeface="Arial"/>
                <a:cs typeface="Arial"/>
                <a:sym typeface="Arial"/>
              </a:defRPr>
            </a:lvl1pPr>
            <a:lvl2pPr marL="914400" lvl="1" indent="-355600" algn="l" defTabSz="914400" rtl="0" eaLnBrk="1" latinLnBrk="0" hangingPunct="1">
              <a:lnSpc>
                <a:spcPct val="90000"/>
              </a:lnSpc>
              <a:spcBef>
                <a:spcPts val="500"/>
              </a:spcBef>
              <a:spcAft>
                <a:spcPts val="0"/>
              </a:spcAft>
              <a:buClr>
                <a:srgbClr val="3E5F73"/>
              </a:buClr>
              <a:buSzPts val="2000"/>
              <a:buFont typeface="Arial" panose="020B0604020202020204" pitchFamily="34" charset="0"/>
              <a:buChar char="•"/>
              <a:defRPr sz="2000" kern="1200">
                <a:solidFill>
                  <a:srgbClr val="3E5F73"/>
                </a:solidFill>
                <a:latin typeface="Arial"/>
                <a:ea typeface="Arial"/>
                <a:cs typeface="Arial"/>
                <a:sym typeface="Arial"/>
              </a:defRPr>
            </a:lvl2pPr>
            <a:lvl3pPr marL="1371600" lvl="2" indent="-330200" algn="l" defTabSz="914400" rtl="0" eaLnBrk="1" latinLnBrk="0" hangingPunct="1">
              <a:lnSpc>
                <a:spcPct val="90000"/>
              </a:lnSpc>
              <a:spcBef>
                <a:spcPts val="500"/>
              </a:spcBef>
              <a:spcAft>
                <a:spcPts val="0"/>
              </a:spcAft>
              <a:buClr>
                <a:srgbClr val="3E5F73"/>
              </a:buClr>
              <a:buSzPts val="1600"/>
              <a:buFont typeface="Arial" panose="020B0604020202020204" pitchFamily="34" charset="0"/>
              <a:buChar char="•"/>
              <a:defRPr sz="1600" kern="1200">
                <a:solidFill>
                  <a:srgbClr val="3E5F73"/>
                </a:solidFill>
                <a:latin typeface="Arial"/>
                <a:ea typeface="Arial"/>
                <a:cs typeface="Arial"/>
                <a:sym typeface="Arial"/>
              </a:defRPr>
            </a:lvl3pPr>
            <a:lvl4pPr marL="1828800" lvl="3" indent="-342900" algn="l" defTabSz="914400" rtl="0" eaLnBrk="1" latinLnBrk="0" hangingPunct="1">
              <a:lnSpc>
                <a:spcPct val="90000"/>
              </a:lnSpc>
              <a:spcBef>
                <a:spcPts val="500"/>
              </a:spcBef>
              <a:spcAft>
                <a:spcPts val="0"/>
              </a:spcAft>
              <a:buClr>
                <a:srgbClr val="3E5F73"/>
              </a:buClr>
              <a:buSzPts val="1800"/>
              <a:buFont typeface="Arial" panose="020B0604020202020204" pitchFamily="34" charset="0"/>
              <a:buChar char="•"/>
              <a:defRPr sz="1800" kern="1200">
                <a:solidFill>
                  <a:srgbClr val="3E5F73"/>
                </a:solidFill>
                <a:latin typeface="Arial"/>
                <a:ea typeface="Arial"/>
                <a:cs typeface="Arial"/>
                <a:sym typeface="Arial"/>
              </a:defRPr>
            </a:lvl4pPr>
            <a:lvl5pPr marL="2286000" lvl="4" indent="-342900" algn="l" defTabSz="914400" rtl="0" eaLnBrk="1" latinLnBrk="0" hangingPunct="1">
              <a:lnSpc>
                <a:spcPct val="90000"/>
              </a:lnSpc>
              <a:spcBef>
                <a:spcPts val="500"/>
              </a:spcBef>
              <a:spcAft>
                <a:spcPts val="0"/>
              </a:spcAft>
              <a:buClr>
                <a:srgbClr val="3E5F73"/>
              </a:buClr>
              <a:buSzPts val="1800"/>
              <a:buFont typeface="Arial" panose="020B0604020202020204" pitchFamily="34" charset="0"/>
              <a:buChar char="•"/>
              <a:defRPr sz="1800" kern="1200">
                <a:solidFill>
                  <a:srgbClr val="3E5F73"/>
                </a:solidFill>
                <a:latin typeface="Arial"/>
                <a:ea typeface="Arial"/>
                <a:cs typeface="Arial"/>
                <a:sym typeface="Arial"/>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latin typeface="Alte Haas Grotesk"/>
              </a:rPr>
              <a:t>Pilot results</a:t>
            </a:r>
            <a:endParaRPr lang="en-GB" dirty="0">
              <a:latin typeface="Alte Haas Grotesk"/>
            </a:endParaRPr>
          </a:p>
        </p:txBody>
      </p:sp>
      <p:sp>
        <p:nvSpPr>
          <p:cNvPr id="16" name="Rectangle: Rounded Corners 15">
            <a:extLst>
              <a:ext uri="{FF2B5EF4-FFF2-40B4-BE49-F238E27FC236}">
                <a16:creationId xmlns:a16="http://schemas.microsoft.com/office/drawing/2014/main" id="{1AD5E27C-50AE-4BB0-B722-5B5995F8985B}"/>
              </a:ext>
            </a:extLst>
          </p:cNvPr>
          <p:cNvSpPr/>
          <p:nvPr/>
        </p:nvSpPr>
        <p:spPr>
          <a:xfrm>
            <a:off x="2604865" y="4098527"/>
            <a:ext cx="2532743" cy="1859128"/>
          </a:xfrm>
          <a:prstGeom prst="roundRect">
            <a:avLst/>
          </a:prstGeom>
          <a:solidFill>
            <a:srgbClr val="00A5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0969" algn="ctr" fontAlgn="base">
              <a:spcBef>
                <a:spcPct val="0"/>
              </a:spcBef>
              <a:spcAft>
                <a:spcPct val="0"/>
              </a:spcAft>
              <a:buClr>
                <a:srgbClr val="205D96"/>
              </a:buClr>
              <a:defRPr/>
            </a:pPr>
            <a:r>
              <a:rPr lang="en-GB" sz="2000" kern="0" dirty="0">
                <a:solidFill>
                  <a:schemeClr val="tx1"/>
                </a:solidFill>
                <a:latin typeface="Alte Haas Grotesk"/>
                <a:cs typeface="Arial"/>
              </a:rPr>
              <a:t>Families reported very positively on the value of the delirium leaflet and early assessment and support</a:t>
            </a:r>
          </a:p>
        </p:txBody>
      </p:sp>
      <p:sp>
        <p:nvSpPr>
          <p:cNvPr id="18" name="Arrow: Down 17">
            <a:extLst>
              <a:ext uri="{FF2B5EF4-FFF2-40B4-BE49-F238E27FC236}">
                <a16:creationId xmlns:a16="http://schemas.microsoft.com/office/drawing/2014/main" id="{B4092A0F-549B-4058-8B67-461189BFC7B2}"/>
              </a:ext>
            </a:extLst>
          </p:cNvPr>
          <p:cNvSpPr/>
          <p:nvPr/>
        </p:nvSpPr>
        <p:spPr>
          <a:xfrm rot="14741978">
            <a:off x="5358166" y="3449376"/>
            <a:ext cx="408019" cy="320331"/>
          </a:xfrm>
          <a:prstGeom prst="downArrow">
            <a:avLst/>
          </a:prstGeom>
          <a:solidFill>
            <a:srgbClr val="3E5F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Down 19">
            <a:extLst>
              <a:ext uri="{FF2B5EF4-FFF2-40B4-BE49-F238E27FC236}">
                <a16:creationId xmlns:a16="http://schemas.microsoft.com/office/drawing/2014/main" id="{EE910605-21E1-42D2-8F73-4E4E168075C6}"/>
              </a:ext>
            </a:extLst>
          </p:cNvPr>
          <p:cNvSpPr/>
          <p:nvPr/>
        </p:nvSpPr>
        <p:spPr>
          <a:xfrm rot="19849822">
            <a:off x="3265368" y="3675217"/>
            <a:ext cx="348007" cy="301761"/>
          </a:xfrm>
          <a:prstGeom prst="downArrow">
            <a:avLst/>
          </a:prstGeom>
          <a:solidFill>
            <a:srgbClr val="3E5F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Down 20">
            <a:extLst>
              <a:ext uri="{FF2B5EF4-FFF2-40B4-BE49-F238E27FC236}">
                <a16:creationId xmlns:a16="http://schemas.microsoft.com/office/drawing/2014/main" id="{21091DA3-84BD-4D11-A6AC-AC6FFC4E13C7}"/>
              </a:ext>
            </a:extLst>
          </p:cNvPr>
          <p:cNvSpPr/>
          <p:nvPr/>
        </p:nvSpPr>
        <p:spPr>
          <a:xfrm rot="1760762">
            <a:off x="924645" y="3678867"/>
            <a:ext cx="348007" cy="301761"/>
          </a:xfrm>
          <a:prstGeom prst="downArrow">
            <a:avLst/>
          </a:prstGeom>
          <a:solidFill>
            <a:srgbClr val="3E5F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03A3B4E2-5359-4FDD-9C57-186C7173A536}"/>
              </a:ext>
            </a:extLst>
          </p:cNvPr>
          <p:cNvSpPr/>
          <p:nvPr/>
        </p:nvSpPr>
        <p:spPr>
          <a:xfrm>
            <a:off x="5805762" y="3047380"/>
            <a:ext cx="6006024" cy="947336"/>
          </a:xfrm>
          <a:prstGeom prst="roundRect">
            <a:avLst/>
          </a:prstGeom>
          <a:solidFill>
            <a:srgbClr val="00A5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0969" algn="ctr" fontAlgn="base">
              <a:spcBef>
                <a:spcPct val="0"/>
              </a:spcBef>
              <a:spcAft>
                <a:spcPct val="0"/>
              </a:spcAft>
              <a:buClr>
                <a:srgbClr val="205D96"/>
              </a:buClr>
              <a:defRPr/>
            </a:pPr>
            <a:r>
              <a:rPr lang="en-GB" kern="0" dirty="0">
                <a:solidFill>
                  <a:srgbClr val="F0F0F0"/>
                </a:solidFill>
                <a:latin typeface="Alte Haas Grotesk"/>
                <a:cs typeface="Arial"/>
              </a:rPr>
              <a:t>GM Primary Care Board  - supported roll out of the Community Delirium Toolkit across Greater Manchester </a:t>
            </a:r>
          </a:p>
        </p:txBody>
      </p:sp>
      <p:sp>
        <p:nvSpPr>
          <p:cNvPr id="17" name="Rectangle: Rounded Corners 16">
            <a:extLst>
              <a:ext uri="{FF2B5EF4-FFF2-40B4-BE49-F238E27FC236}">
                <a16:creationId xmlns:a16="http://schemas.microsoft.com/office/drawing/2014/main" id="{C6FBCA42-B6A5-43F0-8C1F-74B804ADA2AA}"/>
              </a:ext>
            </a:extLst>
          </p:cNvPr>
          <p:cNvSpPr/>
          <p:nvPr/>
        </p:nvSpPr>
        <p:spPr>
          <a:xfrm>
            <a:off x="5841179" y="5474443"/>
            <a:ext cx="6006024" cy="947336"/>
          </a:xfrm>
          <a:prstGeom prst="roundRect">
            <a:avLst/>
          </a:prstGeom>
          <a:solidFill>
            <a:srgbClr val="00A5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0969" algn="ctr" fontAlgn="base">
              <a:spcBef>
                <a:spcPct val="0"/>
              </a:spcBef>
              <a:spcAft>
                <a:spcPct val="0"/>
              </a:spcAft>
              <a:buClr>
                <a:srgbClr val="205D96"/>
              </a:buClr>
              <a:defRPr/>
            </a:pPr>
            <a:r>
              <a:rPr lang="en-GB" kern="0" dirty="0">
                <a:solidFill>
                  <a:srgbClr val="F0F0F0"/>
                </a:solidFill>
                <a:latin typeface="Alte Haas Grotesk"/>
                <a:cs typeface="Arial"/>
              </a:rPr>
              <a:t>University of Manchester - undertaking qualitative evaluation with the staff from the Pilot teams</a:t>
            </a:r>
          </a:p>
        </p:txBody>
      </p:sp>
      <p:sp>
        <p:nvSpPr>
          <p:cNvPr id="19" name="Arrow: Down 18">
            <a:extLst>
              <a:ext uri="{FF2B5EF4-FFF2-40B4-BE49-F238E27FC236}">
                <a16:creationId xmlns:a16="http://schemas.microsoft.com/office/drawing/2014/main" id="{77FFAE73-952A-41E2-BF05-51A2A88EC9A4}"/>
              </a:ext>
            </a:extLst>
          </p:cNvPr>
          <p:cNvSpPr/>
          <p:nvPr/>
        </p:nvSpPr>
        <p:spPr>
          <a:xfrm rot="16200000">
            <a:off x="5260961" y="4619459"/>
            <a:ext cx="529942" cy="338299"/>
          </a:xfrm>
          <a:prstGeom prst="downArrow">
            <a:avLst/>
          </a:prstGeom>
          <a:solidFill>
            <a:srgbClr val="3E5F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Down 21">
            <a:extLst>
              <a:ext uri="{FF2B5EF4-FFF2-40B4-BE49-F238E27FC236}">
                <a16:creationId xmlns:a16="http://schemas.microsoft.com/office/drawing/2014/main" id="{935BFE62-3041-4DDE-AE08-8054E577BA41}"/>
              </a:ext>
            </a:extLst>
          </p:cNvPr>
          <p:cNvSpPr/>
          <p:nvPr/>
        </p:nvSpPr>
        <p:spPr>
          <a:xfrm rot="17508419">
            <a:off x="5377262" y="5787945"/>
            <a:ext cx="408019" cy="320331"/>
          </a:xfrm>
          <a:prstGeom prst="downArrow">
            <a:avLst/>
          </a:prstGeom>
          <a:solidFill>
            <a:srgbClr val="3E5F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0C219A0E-514F-4F96-8BCE-43E1B3FBE447}"/>
              </a:ext>
            </a:extLst>
          </p:cNvPr>
          <p:cNvSpPr/>
          <p:nvPr/>
        </p:nvSpPr>
        <p:spPr>
          <a:xfrm>
            <a:off x="5856965" y="4042654"/>
            <a:ext cx="5954821" cy="1383852"/>
          </a:xfrm>
          <a:prstGeom prst="roundRect">
            <a:avLst/>
          </a:prstGeom>
          <a:solidFill>
            <a:srgbClr val="00A5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0969" algn="ctr" fontAlgn="base">
              <a:spcBef>
                <a:spcPct val="0"/>
              </a:spcBef>
              <a:spcAft>
                <a:spcPct val="0"/>
              </a:spcAft>
              <a:buClr>
                <a:srgbClr val="205D96"/>
              </a:buClr>
              <a:defRPr/>
            </a:pPr>
            <a:r>
              <a:rPr lang="en-GB" kern="0" dirty="0">
                <a:solidFill>
                  <a:srgbClr val="F0F0F0"/>
                </a:solidFill>
                <a:latin typeface="Alte Haas Grotesk"/>
                <a:cs typeface="Arial"/>
              </a:rPr>
              <a:t>Academic publication about the Pilot </a:t>
            </a:r>
            <a:r>
              <a:rPr lang="en-GB" sz="1800" dirty="0">
                <a:solidFill>
                  <a:srgbClr val="ECF7F8"/>
                </a:solidFill>
                <a:latin typeface="Alte Haas Grotesk"/>
                <a:hlinkClick r:id="rId3">
                  <a:extLst>
                    <a:ext uri="{A12FA001-AC4F-418D-AE19-62706E023703}">
                      <ahyp:hlinkClr xmlns:ahyp="http://schemas.microsoft.com/office/drawing/2018/hyperlinkcolor" val="tx"/>
                    </a:ext>
                  </a:extLst>
                </a:hlinkClick>
              </a:rPr>
              <a:t>Delirium can be safely managed in the community through implementation of a community toolkit: a proof-of-concept pilot study | </a:t>
            </a:r>
            <a:r>
              <a:rPr lang="en-GB" sz="1800">
                <a:solidFill>
                  <a:srgbClr val="ECF7F8"/>
                </a:solidFill>
                <a:latin typeface="Alte Haas Grotesk"/>
                <a:hlinkClick r:id="rId3">
                  <a:extLst>
                    <a:ext uri="{A12FA001-AC4F-418D-AE19-62706E023703}">
                      <ahyp:hlinkClr xmlns:ahyp="http://schemas.microsoft.com/office/drawing/2018/hyperlinkcolor" val="tx"/>
                    </a:ext>
                  </a:extLst>
                </a:hlinkClick>
              </a:rPr>
              <a:t>RCP Journals</a:t>
            </a:r>
            <a:r>
              <a:rPr lang="en-GB" kern="0">
                <a:solidFill>
                  <a:srgbClr val="F0F0F0"/>
                </a:solidFill>
                <a:latin typeface="Alte Haas Grotesk"/>
                <a:cs typeface="Arial"/>
              </a:rPr>
              <a:t> </a:t>
            </a:r>
            <a:endParaRPr lang="en-GB" kern="0" dirty="0">
              <a:solidFill>
                <a:srgbClr val="F0F0F0"/>
              </a:solidFill>
              <a:latin typeface="Alte Haas Grotesk"/>
              <a:cs typeface="Arial"/>
            </a:endParaRPr>
          </a:p>
        </p:txBody>
      </p:sp>
    </p:spTree>
    <p:extLst>
      <p:ext uri="{BB962C8B-B14F-4D97-AF65-F5344CB8AC3E}">
        <p14:creationId xmlns:p14="http://schemas.microsoft.com/office/powerpoint/2010/main" val="396167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CFB3BC2-48F5-4A94-9C3D-5586D777DCDC}"/>
              </a:ext>
            </a:extLst>
          </p:cNvPr>
          <p:cNvSpPr txBox="1"/>
          <p:nvPr/>
        </p:nvSpPr>
        <p:spPr>
          <a:xfrm>
            <a:off x="255317" y="256881"/>
            <a:ext cx="9576839" cy="477054"/>
          </a:xfrm>
          <a:prstGeom prst="rect">
            <a:avLst/>
          </a:prstGeom>
          <a:noFill/>
        </p:spPr>
        <p:txBody>
          <a:bodyPr wrap="square" rtlCol="0">
            <a:spAutoFit/>
          </a:bodyPr>
          <a:lstStyle/>
          <a:p>
            <a:r>
              <a:rPr lang="en-GB" sz="2500" b="1" dirty="0">
                <a:solidFill>
                  <a:srgbClr val="3E5F73"/>
                </a:solidFill>
                <a:latin typeface="Alte Haas Grotesk"/>
              </a:rPr>
              <a:t>GM’s co-produced resources</a:t>
            </a:r>
          </a:p>
        </p:txBody>
      </p:sp>
      <p:pic>
        <p:nvPicPr>
          <p:cNvPr id="7" name="Picture 6">
            <a:extLst>
              <a:ext uri="{FF2B5EF4-FFF2-40B4-BE49-F238E27FC236}">
                <a16:creationId xmlns:a16="http://schemas.microsoft.com/office/drawing/2014/main" id="{800F768B-D1D1-46FC-AB19-848AFAC322F8}"/>
              </a:ext>
            </a:extLst>
          </p:cNvPr>
          <p:cNvPicPr>
            <a:picLocks noChangeAspect="1"/>
          </p:cNvPicPr>
          <p:nvPr/>
        </p:nvPicPr>
        <p:blipFill>
          <a:blip r:embed="rId3"/>
          <a:stretch>
            <a:fillRect/>
          </a:stretch>
        </p:blipFill>
        <p:spPr>
          <a:xfrm>
            <a:off x="135024" y="838215"/>
            <a:ext cx="2874579" cy="1235982"/>
          </a:xfrm>
          <a:prstGeom prst="rect">
            <a:avLst/>
          </a:prstGeom>
        </p:spPr>
      </p:pic>
      <p:pic>
        <p:nvPicPr>
          <p:cNvPr id="8" name="Picture 7" descr="Text&#10;&#10;Description automatically generated">
            <a:extLst>
              <a:ext uri="{FF2B5EF4-FFF2-40B4-BE49-F238E27FC236}">
                <a16:creationId xmlns:a16="http://schemas.microsoft.com/office/drawing/2014/main" id="{FA7720BE-A83D-4FCC-A34F-B2BB7B13E846}"/>
              </a:ext>
            </a:extLst>
          </p:cNvPr>
          <p:cNvPicPr>
            <a:picLocks noChangeAspect="1"/>
          </p:cNvPicPr>
          <p:nvPr/>
        </p:nvPicPr>
        <p:blipFill>
          <a:blip r:embed="rId4"/>
          <a:stretch>
            <a:fillRect/>
          </a:stretch>
        </p:blipFill>
        <p:spPr>
          <a:xfrm>
            <a:off x="3147008" y="668255"/>
            <a:ext cx="2817570" cy="2333712"/>
          </a:xfrm>
          <a:prstGeom prst="rect">
            <a:avLst/>
          </a:prstGeom>
        </p:spPr>
      </p:pic>
      <p:pic>
        <p:nvPicPr>
          <p:cNvPr id="9" name="Picture 8" descr="A whiteboard with writing on it&#10;&#10;Description automatically generated with low confidence">
            <a:extLst>
              <a:ext uri="{FF2B5EF4-FFF2-40B4-BE49-F238E27FC236}">
                <a16:creationId xmlns:a16="http://schemas.microsoft.com/office/drawing/2014/main" id="{20ADE78F-69B9-4799-BC79-6FE4F9ED20D4}"/>
              </a:ext>
            </a:extLst>
          </p:cNvPr>
          <p:cNvPicPr>
            <a:picLocks noChangeAspect="1"/>
          </p:cNvPicPr>
          <p:nvPr/>
        </p:nvPicPr>
        <p:blipFill>
          <a:blip r:embed="rId5"/>
          <a:stretch>
            <a:fillRect/>
          </a:stretch>
        </p:blipFill>
        <p:spPr>
          <a:xfrm>
            <a:off x="3229141" y="733935"/>
            <a:ext cx="1569102" cy="1512831"/>
          </a:xfrm>
          <a:prstGeom prst="rect">
            <a:avLst/>
          </a:prstGeom>
        </p:spPr>
      </p:pic>
      <p:sp>
        <p:nvSpPr>
          <p:cNvPr id="11" name="Rectangle: Rounded Corners 10">
            <a:extLst>
              <a:ext uri="{FF2B5EF4-FFF2-40B4-BE49-F238E27FC236}">
                <a16:creationId xmlns:a16="http://schemas.microsoft.com/office/drawing/2014/main" id="{6E79264E-F24F-409B-BCF0-727809F32EF9}"/>
              </a:ext>
            </a:extLst>
          </p:cNvPr>
          <p:cNvSpPr/>
          <p:nvPr/>
        </p:nvSpPr>
        <p:spPr>
          <a:xfrm>
            <a:off x="135023" y="1999953"/>
            <a:ext cx="2874579" cy="539820"/>
          </a:xfrm>
          <a:prstGeom prst="roundRect">
            <a:avLst/>
          </a:prstGeom>
          <a:solidFill>
            <a:srgbClr val="5AAE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0969" algn="ctr" fontAlgn="base">
              <a:spcBef>
                <a:spcPct val="0"/>
              </a:spcBef>
              <a:spcAft>
                <a:spcPct val="0"/>
              </a:spcAft>
              <a:buClr>
                <a:srgbClr val="205D96"/>
              </a:buClr>
              <a:defRPr/>
            </a:pPr>
            <a:r>
              <a:rPr lang="en-GB" sz="1200" dirty="0">
                <a:solidFill>
                  <a:schemeClr val="tx2"/>
                </a:solidFill>
                <a:latin typeface="Alte Haas Grotesk"/>
                <a:hlinkClick r:id="rId6">
                  <a:extLst>
                    <a:ext uri="{A12FA001-AC4F-418D-AE19-62706E023703}">
                      <ahyp:hlinkClr xmlns:ahyp="http://schemas.microsoft.com/office/drawing/2018/hyperlinkcolor" val="tx"/>
                    </a:ext>
                  </a:extLst>
                </a:hlinkClick>
              </a:rPr>
              <a:t>Greater Manchester Hospital Delirium Toolkit - Dementia United (dementia-united.org.uk)</a:t>
            </a:r>
            <a:endParaRPr lang="en-GB" sz="1200" kern="0" dirty="0">
              <a:solidFill>
                <a:schemeClr val="tx2"/>
              </a:solidFill>
              <a:latin typeface="Alte Haas Grotesk"/>
              <a:cs typeface="Arial" panose="020B0604020202020204" pitchFamily="34" charset="0"/>
            </a:endParaRPr>
          </a:p>
        </p:txBody>
      </p:sp>
      <p:pic>
        <p:nvPicPr>
          <p:cNvPr id="10" name="Picture 9" descr="Text&#10;&#10;Description automatically generated">
            <a:extLst>
              <a:ext uri="{FF2B5EF4-FFF2-40B4-BE49-F238E27FC236}">
                <a16:creationId xmlns:a16="http://schemas.microsoft.com/office/drawing/2014/main" id="{EA1D429A-736B-4DBA-BD16-DB2542E8E71D}"/>
              </a:ext>
            </a:extLst>
          </p:cNvPr>
          <p:cNvPicPr>
            <a:picLocks noChangeAspect="1"/>
          </p:cNvPicPr>
          <p:nvPr/>
        </p:nvPicPr>
        <p:blipFill>
          <a:blip r:embed="rId7"/>
          <a:stretch>
            <a:fillRect/>
          </a:stretch>
        </p:blipFill>
        <p:spPr>
          <a:xfrm>
            <a:off x="6732008" y="475795"/>
            <a:ext cx="3015084" cy="752580"/>
          </a:xfrm>
          <a:prstGeom prst="rect">
            <a:avLst/>
          </a:prstGeom>
        </p:spPr>
      </p:pic>
      <p:sp>
        <p:nvSpPr>
          <p:cNvPr id="13" name="Rectangle: Rounded Corners 12">
            <a:extLst>
              <a:ext uri="{FF2B5EF4-FFF2-40B4-BE49-F238E27FC236}">
                <a16:creationId xmlns:a16="http://schemas.microsoft.com/office/drawing/2014/main" id="{B409C2D3-F2B1-4351-B23D-BA58260C0D7C}"/>
              </a:ext>
            </a:extLst>
          </p:cNvPr>
          <p:cNvSpPr/>
          <p:nvPr/>
        </p:nvSpPr>
        <p:spPr>
          <a:xfrm>
            <a:off x="6732008" y="1221075"/>
            <a:ext cx="3015084" cy="616884"/>
          </a:xfrm>
          <a:prstGeom prst="roundRect">
            <a:avLst/>
          </a:prstGeom>
          <a:solidFill>
            <a:srgbClr val="5AAE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0969" algn="ctr" fontAlgn="base">
              <a:spcBef>
                <a:spcPct val="0"/>
              </a:spcBef>
              <a:spcAft>
                <a:spcPct val="0"/>
              </a:spcAft>
              <a:buClr>
                <a:srgbClr val="205D96"/>
              </a:buClr>
              <a:defRPr/>
            </a:pPr>
            <a:r>
              <a:rPr lang="en-GB" sz="1200" dirty="0">
                <a:solidFill>
                  <a:schemeClr val="tx2"/>
                </a:solidFill>
                <a:latin typeface="Alte Haas Grotesk"/>
                <a:hlinkClick r:id="rId8">
                  <a:extLst>
                    <a:ext uri="{A12FA001-AC4F-418D-AE19-62706E023703}">
                      <ahyp:hlinkClr xmlns:ahyp="http://schemas.microsoft.com/office/drawing/2018/hyperlinkcolor" val="tx"/>
                    </a:ext>
                  </a:extLst>
                </a:hlinkClick>
              </a:rPr>
              <a:t>Greater Manchester Community Delirium Toolkit - Dementia United (dementia-united.org.uk)</a:t>
            </a:r>
            <a:endParaRPr lang="en-GB" sz="1200" kern="0" dirty="0">
              <a:solidFill>
                <a:schemeClr val="tx2"/>
              </a:solidFill>
              <a:latin typeface="Alte Haas Grotesk"/>
              <a:cs typeface="Arial" panose="020B0604020202020204" pitchFamily="34" charset="0"/>
            </a:endParaRPr>
          </a:p>
        </p:txBody>
      </p:sp>
      <p:sp>
        <p:nvSpPr>
          <p:cNvPr id="15" name="TextBox 14">
            <a:extLst>
              <a:ext uri="{FF2B5EF4-FFF2-40B4-BE49-F238E27FC236}">
                <a16:creationId xmlns:a16="http://schemas.microsoft.com/office/drawing/2014/main" id="{12D6BCEE-1AF3-4FCA-827A-9EDDA61FA53E}"/>
              </a:ext>
            </a:extLst>
          </p:cNvPr>
          <p:cNvSpPr txBox="1"/>
          <p:nvPr/>
        </p:nvSpPr>
        <p:spPr>
          <a:xfrm>
            <a:off x="3369633" y="2818441"/>
            <a:ext cx="2489902" cy="646331"/>
          </a:xfrm>
          <a:prstGeom prst="rect">
            <a:avLst/>
          </a:prstGeom>
          <a:noFill/>
        </p:spPr>
        <p:txBody>
          <a:bodyPr wrap="square" rtlCol="0">
            <a:spAutoFit/>
          </a:bodyPr>
          <a:lstStyle/>
          <a:p>
            <a:pPr algn="ctr"/>
            <a:r>
              <a:rPr lang="en-GB" sz="1200" dirty="0">
                <a:solidFill>
                  <a:schemeClr val="tx2"/>
                </a:solidFill>
                <a:latin typeface="Alte Haas Grotesk"/>
                <a:hlinkClick r:id="rId9">
                  <a:extLst>
                    <a:ext uri="{A12FA001-AC4F-418D-AE19-62706E023703}">
                      <ahyp:hlinkClr xmlns:ahyp="http://schemas.microsoft.com/office/drawing/2018/hyperlinkcolor" val="tx"/>
                    </a:ext>
                  </a:extLst>
                </a:hlinkClick>
              </a:rPr>
              <a:t>Translated delirium resources - Dementia United (dementia-united.org.uk)</a:t>
            </a:r>
            <a:endParaRPr lang="en-GB" sz="1200" dirty="0">
              <a:solidFill>
                <a:schemeClr val="tx2"/>
              </a:solidFill>
              <a:latin typeface="Alte Haas Grotesk"/>
            </a:endParaRPr>
          </a:p>
        </p:txBody>
      </p:sp>
      <p:sp>
        <p:nvSpPr>
          <p:cNvPr id="16" name="Rectangle: Rounded Corners 15">
            <a:extLst>
              <a:ext uri="{FF2B5EF4-FFF2-40B4-BE49-F238E27FC236}">
                <a16:creationId xmlns:a16="http://schemas.microsoft.com/office/drawing/2014/main" id="{6ACD9AD5-05D3-439C-82EB-28FF10C0F7E5}"/>
              </a:ext>
            </a:extLst>
          </p:cNvPr>
          <p:cNvSpPr/>
          <p:nvPr/>
        </p:nvSpPr>
        <p:spPr>
          <a:xfrm>
            <a:off x="151623" y="3552905"/>
            <a:ext cx="9595469" cy="730392"/>
          </a:xfrm>
          <a:prstGeom prst="roundRect">
            <a:avLst/>
          </a:prstGeom>
          <a:solidFill>
            <a:srgbClr val="E1E8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0969" algn="ctr" fontAlgn="base">
              <a:spcBef>
                <a:spcPct val="0"/>
              </a:spcBef>
              <a:spcAft>
                <a:spcPct val="0"/>
              </a:spcAft>
              <a:buClr>
                <a:srgbClr val="205D96"/>
              </a:buClr>
              <a:defRPr/>
            </a:pPr>
            <a:r>
              <a:rPr lang="en-GB" sz="1200" b="1" kern="0" dirty="0">
                <a:solidFill>
                  <a:schemeClr val="tx2"/>
                </a:solidFill>
                <a:latin typeface="Alte Haas Grotesk"/>
                <a:cs typeface="Arial" panose="020B0604020202020204" pitchFamily="34" charset="0"/>
              </a:rPr>
              <a:t>Training resources </a:t>
            </a:r>
            <a:r>
              <a:rPr lang="en-GB" sz="1200" dirty="0">
                <a:latin typeface="Alte Haas Grotesk"/>
                <a:hlinkClick r:id="rId10"/>
              </a:rPr>
              <a:t>Delirium toolkit training resources - Dementia United (dementia-united.org.uk)</a:t>
            </a:r>
            <a:r>
              <a:rPr lang="en-GB" sz="1200" dirty="0">
                <a:latin typeface="Alte Haas Grotesk"/>
              </a:rPr>
              <a:t> </a:t>
            </a:r>
            <a:r>
              <a:rPr lang="en-GB" sz="1200" dirty="0">
                <a:solidFill>
                  <a:schemeClr val="tx2"/>
                </a:solidFill>
                <a:latin typeface="Alte Haas Grotesk"/>
              </a:rPr>
              <a:t>including from across UK</a:t>
            </a:r>
            <a:endParaRPr lang="en-GB" sz="1400" kern="0" dirty="0">
              <a:solidFill>
                <a:schemeClr val="tx2"/>
              </a:solidFill>
              <a:latin typeface="Alte Haas Grotesk"/>
              <a:cs typeface="Arial" panose="020B0604020202020204" pitchFamily="34" charset="0"/>
            </a:endParaRPr>
          </a:p>
        </p:txBody>
      </p:sp>
      <p:pic>
        <p:nvPicPr>
          <p:cNvPr id="17" name="Picture 16" descr="Graphical user interface, text, application, chat or text message&#10;&#10;Description automatically generated">
            <a:extLst>
              <a:ext uri="{FF2B5EF4-FFF2-40B4-BE49-F238E27FC236}">
                <a16:creationId xmlns:a16="http://schemas.microsoft.com/office/drawing/2014/main" id="{054D95E0-308F-4AB2-A4B6-13B820BD77AF}"/>
              </a:ext>
            </a:extLst>
          </p:cNvPr>
          <p:cNvPicPr>
            <a:picLocks noChangeAspect="1"/>
          </p:cNvPicPr>
          <p:nvPr/>
        </p:nvPicPr>
        <p:blipFill>
          <a:blip r:embed="rId11"/>
          <a:stretch>
            <a:fillRect/>
          </a:stretch>
        </p:blipFill>
        <p:spPr>
          <a:xfrm>
            <a:off x="279380" y="4189298"/>
            <a:ext cx="1819470" cy="963859"/>
          </a:xfrm>
          <a:prstGeom prst="rect">
            <a:avLst/>
          </a:prstGeom>
        </p:spPr>
      </p:pic>
      <p:sp>
        <p:nvSpPr>
          <p:cNvPr id="18" name="TextBox 17">
            <a:extLst>
              <a:ext uri="{FF2B5EF4-FFF2-40B4-BE49-F238E27FC236}">
                <a16:creationId xmlns:a16="http://schemas.microsoft.com/office/drawing/2014/main" id="{388E0A95-C7F1-4E12-8A0D-E1DB78E1DA2F}"/>
              </a:ext>
            </a:extLst>
          </p:cNvPr>
          <p:cNvSpPr txBox="1"/>
          <p:nvPr/>
        </p:nvSpPr>
        <p:spPr>
          <a:xfrm>
            <a:off x="227746" y="5176765"/>
            <a:ext cx="1922738" cy="461665"/>
          </a:xfrm>
          <a:prstGeom prst="rect">
            <a:avLst/>
          </a:prstGeom>
          <a:noFill/>
        </p:spPr>
        <p:txBody>
          <a:bodyPr wrap="square" rtlCol="0">
            <a:spAutoFit/>
          </a:bodyPr>
          <a:lstStyle/>
          <a:p>
            <a:pPr algn="ctr"/>
            <a:r>
              <a:rPr lang="en-GB" sz="1200" dirty="0">
                <a:solidFill>
                  <a:schemeClr val="tx2"/>
                </a:solidFill>
                <a:latin typeface="Alte Haas Grotesk"/>
                <a:hlinkClick r:id="rId12">
                  <a:extLst>
                    <a:ext uri="{A12FA001-AC4F-418D-AE19-62706E023703}">
                      <ahyp:hlinkClr xmlns:ahyp="http://schemas.microsoft.com/office/drawing/2018/hyperlinkcolor" val="tx"/>
                    </a:ext>
                  </a:extLst>
                </a:hlinkClick>
              </a:rPr>
              <a:t>(82) Delirium Presented By Dr Emma Vardy - YouTube</a:t>
            </a:r>
            <a:endParaRPr lang="en-GB" sz="1200" dirty="0">
              <a:solidFill>
                <a:schemeClr val="tx2"/>
              </a:solidFill>
              <a:latin typeface="Alte Haas Grotesk"/>
            </a:endParaRPr>
          </a:p>
        </p:txBody>
      </p:sp>
      <p:pic>
        <p:nvPicPr>
          <p:cNvPr id="19" name="Picture 18" descr="Graphical user interface, text, application&#10;&#10;Description automatically generated">
            <a:extLst>
              <a:ext uri="{FF2B5EF4-FFF2-40B4-BE49-F238E27FC236}">
                <a16:creationId xmlns:a16="http://schemas.microsoft.com/office/drawing/2014/main" id="{831AC48A-963E-4D8B-A815-4693A8DAE17F}"/>
              </a:ext>
            </a:extLst>
          </p:cNvPr>
          <p:cNvPicPr>
            <a:picLocks noChangeAspect="1"/>
          </p:cNvPicPr>
          <p:nvPr/>
        </p:nvPicPr>
        <p:blipFill>
          <a:blip r:embed="rId13"/>
          <a:stretch>
            <a:fillRect/>
          </a:stretch>
        </p:blipFill>
        <p:spPr>
          <a:xfrm>
            <a:off x="2095612" y="4115685"/>
            <a:ext cx="3373539" cy="1386025"/>
          </a:xfrm>
          <a:prstGeom prst="rect">
            <a:avLst/>
          </a:prstGeom>
        </p:spPr>
      </p:pic>
      <p:sp>
        <p:nvSpPr>
          <p:cNvPr id="20" name="TextBox 19">
            <a:extLst>
              <a:ext uri="{FF2B5EF4-FFF2-40B4-BE49-F238E27FC236}">
                <a16:creationId xmlns:a16="http://schemas.microsoft.com/office/drawing/2014/main" id="{6097B3A7-C710-4FA6-AA36-05FA973178A0}"/>
              </a:ext>
            </a:extLst>
          </p:cNvPr>
          <p:cNvSpPr txBox="1"/>
          <p:nvPr/>
        </p:nvSpPr>
        <p:spPr>
          <a:xfrm>
            <a:off x="2899241" y="5409825"/>
            <a:ext cx="1899002" cy="276999"/>
          </a:xfrm>
          <a:prstGeom prst="rect">
            <a:avLst/>
          </a:prstGeom>
          <a:noFill/>
        </p:spPr>
        <p:txBody>
          <a:bodyPr wrap="square" rtlCol="0">
            <a:spAutoFit/>
          </a:bodyPr>
          <a:lstStyle/>
          <a:p>
            <a:pPr algn="ctr"/>
            <a:r>
              <a:rPr lang="en-GB" sz="1200" dirty="0">
                <a:solidFill>
                  <a:schemeClr val="tx2"/>
                </a:solidFill>
                <a:latin typeface="Alte Haas Grotesk"/>
                <a:hlinkClick r:id="rId14">
                  <a:extLst>
                    <a:ext uri="{A12FA001-AC4F-418D-AE19-62706E023703}">
                      <ahyp:hlinkClr xmlns:ahyp="http://schemas.microsoft.com/office/drawing/2018/hyperlinkcolor" val="tx"/>
                    </a:ext>
                  </a:extLst>
                </a:hlinkClick>
              </a:rPr>
              <a:t>Delirium (pckb.org)</a:t>
            </a:r>
            <a:r>
              <a:rPr lang="en-GB" sz="1200" dirty="0">
                <a:solidFill>
                  <a:schemeClr val="tx2"/>
                </a:solidFill>
                <a:latin typeface="Alte Haas Grotesk"/>
              </a:rPr>
              <a:t> </a:t>
            </a:r>
          </a:p>
        </p:txBody>
      </p:sp>
      <p:pic>
        <p:nvPicPr>
          <p:cNvPr id="21" name="Picture 20" descr="Text&#10;&#10;Description automatically generated with medium confidence">
            <a:extLst>
              <a:ext uri="{FF2B5EF4-FFF2-40B4-BE49-F238E27FC236}">
                <a16:creationId xmlns:a16="http://schemas.microsoft.com/office/drawing/2014/main" id="{B8CCD770-464C-4A31-94F2-A2CDB566F0E6}"/>
              </a:ext>
            </a:extLst>
          </p:cNvPr>
          <p:cNvPicPr>
            <a:picLocks noChangeAspect="1"/>
          </p:cNvPicPr>
          <p:nvPr/>
        </p:nvPicPr>
        <p:blipFill>
          <a:blip r:embed="rId15"/>
          <a:stretch>
            <a:fillRect/>
          </a:stretch>
        </p:blipFill>
        <p:spPr>
          <a:xfrm>
            <a:off x="7398036" y="4170955"/>
            <a:ext cx="2249088" cy="1022768"/>
          </a:xfrm>
          <a:prstGeom prst="rect">
            <a:avLst/>
          </a:prstGeom>
        </p:spPr>
      </p:pic>
      <p:sp>
        <p:nvSpPr>
          <p:cNvPr id="22" name="TextBox 21">
            <a:extLst>
              <a:ext uri="{FF2B5EF4-FFF2-40B4-BE49-F238E27FC236}">
                <a16:creationId xmlns:a16="http://schemas.microsoft.com/office/drawing/2014/main" id="{3FCB0B97-6387-4450-A91D-AEA3B65627F5}"/>
              </a:ext>
            </a:extLst>
          </p:cNvPr>
          <p:cNvSpPr txBox="1"/>
          <p:nvPr/>
        </p:nvSpPr>
        <p:spPr>
          <a:xfrm>
            <a:off x="7115227" y="5176765"/>
            <a:ext cx="2716929" cy="646331"/>
          </a:xfrm>
          <a:prstGeom prst="rect">
            <a:avLst/>
          </a:prstGeom>
          <a:noFill/>
        </p:spPr>
        <p:txBody>
          <a:bodyPr wrap="square" rtlCol="0">
            <a:spAutoFit/>
          </a:bodyPr>
          <a:lstStyle/>
          <a:p>
            <a:pPr algn="ctr"/>
            <a:r>
              <a:rPr lang="en-GB" sz="1200" dirty="0">
                <a:solidFill>
                  <a:schemeClr val="tx2"/>
                </a:solidFill>
                <a:hlinkClick r:id="rId16">
                  <a:extLst>
                    <a:ext uri="{A12FA001-AC4F-418D-AE19-62706E023703}">
                      <ahyp:hlinkClr xmlns:ahyp="http://schemas.microsoft.com/office/drawing/2018/hyperlinkcolor" val="tx"/>
                    </a:ext>
                  </a:extLst>
                </a:hlinkClick>
              </a:rPr>
              <a:t>In conversation with community colleagues - Dementia United (dementia-united.org.uk)</a:t>
            </a:r>
            <a:endParaRPr lang="en-GB" sz="1200" dirty="0">
              <a:solidFill>
                <a:schemeClr val="tx2"/>
              </a:solidFill>
            </a:endParaRPr>
          </a:p>
        </p:txBody>
      </p:sp>
      <p:sp>
        <p:nvSpPr>
          <p:cNvPr id="23" name="Rectangle: Rounded Corners 22">
            <a:extLst>
              <a:ext uri="{FF2B5EF4-FFF2-40B4-BE49-F238E27FC236}">
                <a16:creationId xmlns:a16="http://schemas.microsoft.com/office/drawing/2014/main" id="{FEB00AE7-E048-472A-86CE-08E1628ED9F6}"/>
              </a:ext>
            </a:extLst>
          </p:cNvPr>
          <p:cNvSpPr/>
          <p:nvPr/>
        </p:nvSpPr>
        <p:spPr>
          <a:xfrm>
            <a:off x="6303375" y="2859089"/>
            <a:ext cx="3676268" cy="760928"/>
          </a:xfrm>
          <a:prstGeom prst="roundRect">
            <a:avLst/>
          </a:prstGeom>
          <a:solidFill>
            <a:srgbClr val="ECF7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0969" algn="ctr" fontAlgn="base">
              <a:spcBef>
                <a:spcPct val="0"/>
              </a:spcBef>
              <a:spcAft>
                <a:spcPct val="0"/>
              </a:spcAft>
              <a:buClr>
                <a:srgbClr val="205D96"/>
              </a:buClr>
              <a:defRPr/>
            </a:pPr>
            <a:r>
              <a:rPr lang="en-GB" sz="1200" dirty="0">
                <a:solidFill>
                  <a:srgbClr val="5AAEAE"/>
                </a:solidFill>
                <a:latin typeface="Alte Haas Grotesk"/>
                <a:hlinkClick r:id="rId17">
                  <a:extLst>
                    <a:ext uri="{A12FA001-AC4F-418D-AE19-62706E023703}">
                      <ahyp:hlinkClr xmlns:ahyp="http://schemas.microsoft.com/office/drawing/2018/hyperlinkcolor" val="tx"/>
                    </a:ext>
                  </a:extLst>
                </a:hlinkClick>
              </a:rPr>
              <a:t>Greater-Manchester-Community-Delirium-Toolkit-Pilot-Report-March-2021-1.pdf (dementia-united.org.uk)</a:t>
            </a:r>
            <a:endParaRPr lang="en-GB" sz="1400" kern="0" dirty="0">
              <a:solidFill>
                <a:srgbClr val="5AAEAE"/>
              </a:solidFill>
              <a:latin typeface="Alte Haas Grotesk"/>
              <a:cs typeface="Arial" panose="020B0604020202020204" pitchFamily="34" charset="0"/>
            </a:endParaRPr>
          </a:p>
        </p:txBody>
      </p:sp>
      <p:sp>
        <p:nvSpPr>
          <p:cNvPr id="24" name="TextBox 23">
            <a:extLst>
              <a:ext uri="{FF2B5EF4-FFF2-40B4-BE49-F238E27FC236}">
                <a16:creationId xmlns:a16="http://schemas.microsoft.com/office/drawing/2014/main" id="{AD52965A-5F67-4BF9-A5C1-53D4DDBA81C9}"/>
              </a:ext>
            </a:extLst>
          </p:cNvPr>
          <p:cNvSpPr txBox="1"/>
          <p:nvPr/>
        </p:nvSpPr>
        <p:spPr>
          <a:xfrm>
            <a:off x="4867256" y="1086375"/>
            <a:ext cx="1645214" cy="830997"/>
          </a:xfrm>
          <a:prstGeom prst="rect">
            <a:avLst/>
          </a:prstGeom>
          <a:noFill/>
        </p:spPr>
        <p:txBody>
          <a:bodyPr wrap="square">
            <a:spAutoFit/>
          </a:bodyPr>
          <a:lstStyle/>
          <a:p>
            <a:r>
              <a:rPr lang="en-GB" sz="1200" dirty="0">
                <a:solidFill>
                  <a:schemeClr val="tx2"/>
                </a:solidFill>
                <a:latin typeface="Alte Haas Grotesk"/>
                <a:hlinkClick r:id="rId18">
                  <a:extLst>
                    <a:ext uri="{A12FA001-AC4F-418D-AE19-62706E023703}">
                      <ahyp:hlinkClr xmlns:ahyp="http://schemas.microsoft.com/office/drawing/2018/hyperlinkcolor" val="tx"/>
                    </a:ext>
                  </a:extLst>
                </a:hlinkClick>
              </a:rPr>
              <a:t>Greater-Manchester-delirium-Leaflet-long-version.pdf (dementia-united.org.uk)</a:t>
            </a:r>
            <a:endParaRPr lang="en-GB" sz="1200" dirty="0">
              <a:solidFill>
                <a:schemeClr val="tx2"/>
              </a:solidFill>
              <a:latin typeface="Alte Haas Grotesk"/>
            </a:endParaRPr>
          </a:p>
        </p:txBody>
      </p:sp>
      <p:pic>
        <p:nvPicPr>
          <p:cNvPr id="25" name="Picture 24" descr="Graphical user interface, text&#10;&#10;Description automatically generated">
            <a:extLst>
              <a:ext uri="{FF2B5EF4-FFF2-40B4-BE49-F238E27FC236}">
                <a16:creationId xmlns:a16="http://schemas.microsoft.com/office/drawing/2014/main" id="{567514CD-E398-4056-8C36-8CF9A5981D0F}"/>
              </a:ext>
            </a:extLst>
          </p:cNvPr>
          <p:cNvPicPr>
            <a:picLocks noChangeAspect="1"/>
          </p:cNvPicPr>
          <p:nvPr/>
        </p:nvPicPr>
        <p:blipFill>
          <a:blip r:embed="rId19"/>
          <a:stretch>
            <a:fillRect/>
          </a:stretch>
        </p:blipFill>
        <p:spPr>
          <a:xfrm>
            <a:off x="5262938" y="4189298"/>
            <a:ext cx="2150202" cy="969496"/>
          </a:xfrm>
          <a:prstGeom prst="rect">
            <a:avLst/>
          </a:prstGeom>
        </p:spPr>
      </p:pic>
    </p:spTree>
    <p:extLst>
      <p:ext uri="{BB962C8B-B14F-4D97-AF65-F5344CB8AC3E}">
        <p14:creationId xmlns:p14="http://schemas.microsoft.com/office/powerpoint/2010/main" val="1616070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DB8EFF-CAF3-4DED-BE09-235DCF5DF6C9}"/>
              </a:ext>
            </a:extLst>
          </p:cNvPr>
          <p:cNvSpPr>
            <a:spLocks noGrp="1"/>
          </p:cNvSpPr>
          <p:nvPr>
            <p:ph type="title"/>
          </p:nvPr>
        </p:nvSpPr>
        <p:spPr>
          <a:xfrm>
            <a:off x="388882" y="429615"/>
            <a:ext cx="10515600" cy="457200"/>
          </a:xfrm>
        </p:spPr>
        <p:txBody>
          <a:bodyPr>
            <a:normAutofit fontScale="90000"/>
          </a:bodyPr>
          <a:lstStyle/>
          <a:p>
            <a:r>
              <a:rPr lang="en-GB" b="1" dirty="0"/>
              <a:t>Ripple effect of GM delirium programme</a:t>
            </a:r>
          </a:p>
        </p:txBody>
      </p:sp>
      <p:sp>
        <p:nvSpPr>
          <p:cNvPr id="39" name="TextBox 38">
            <a:extLst>
              <a:ext uri="{FF2B5EF4-FFF2-40B4-BE49-F238E27FC236}">
                <a16:creationId xmlns:a16="http://schemas.microsoft.com/office/drawing/2014/main" id="{BB0E986A-8B15-455A-85D1-C2196CA5C091}"/>
              </a:ext>
            </a:extLst>
          </p:cNvPr>
          <p:cNvSpPr txBox="1"/>
          <p:nvPr/>
        </p:nvSpPr>
        <p:spPr>
          <a:xfrm>
            <a:off x="388882" y="1692166"/>
            <a:ext cx="11498317" cy="723275"/>
          </a:xfrm>
          <a:prstGeom prst="rect">
            <a:avLst/>
          </a:prstGeom>
          <a:noFill/>
        </p:spPr>
        <p:txBody>
          <a:bodyPr wrap="square" rtlCol="0">
            <a:spAutoFit/>
          </a:bodyPr>
          <a:lstStyle/>
          <a:p>
            <a:pPr marL="457200">
              <a:lnSpc>
                <a:spcPct val="115000"/>
              </a:lnSpc>
            </a:pPr>
            <a:endParaRPr lang="en-GB" sz="2000" dirty="0">
              <a:solidFill>
                <a:srgbClr val="0067A5"/>
              </a:solidFill>
              <a:effectLst/>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graphicFrame>
        <p:nvGraphicFramePr>
          <p:cNvPr id="5" name="Content Placeholder 3">
            <a:extLst>
              <a:ext uri="{FF2B5EF4-FFF2-40B4-BE49-F238E27FC236}">
                <a16:creationId xmlns:a16="http://schemas.microsoft.com/office/drawing/2014/main" id="{8CE33707-2B63-4845-9A9A-3A3D892419F5}"/>
              </a:ext>
            </a:extLst>
          </p:cNvPr>
          <p:cNvGraphicFramePr>
            <a:graphicFrameLocks/>
          </p:cNvGraphicFramePr>
          <p:nvPr>
            <p:extLst>
              <p:ext uri="{D42A27DB-BD31-4B8C-83A1-F6EECF244321}">
                <p14:modId xmlns:p14="http://schemas.microsoft.com/office/powerpoint/2010/main" val="511874085"/>
              </p:ext>
            </p:extLst>
          </p:nvPr>
        </p:nvGraphicFramePr>
        <p:xfrm>
          <a:off x="388882" y="1060997"/>
          <a:ext cx="10515600" cy="543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8706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DFBCE4A6F48548940FA272378C3910" ma:contentTypeVersion="51" ma:contentTypeDescription="Create a new document." ma:contentTypeScope="" ma:versionID="2a3d7630ef944558eadbebbbc15c9a41">
  <xsd:schema xmlns:xsd="http://www.w3.org/2001/XMLSchema" xmlns:xs="http://www.w3.org/2001/XMLSchema" xmlns:p="http://schemas.microsoft.com/office/2006/metadata/properties" xmlns:ns1="http://schemas.microsoft.com/sharepoint/v3" xmlns:ns2="12b5927c-879b-4301-9b3d-aeca79e5acdc" xmlns:ns3="d80407ea-ab32-44dc-823e-2d35c8848535" xmlns:ns4="cccaf3ac-2de9-44d4-aa31-54302fceb5f7" targetNamespace="http://schemas.microsoft.com/office/2006/metadata/properties" ma:root="true" ma:fieldsID="2824d2b5a6b16888c86e21ae385fa14f" ns1:_="" ns2:_="" ns3:_="" ns4:_="">
    <xsd:import namespace="http://schemas.microsoft.com/sharepoint/v3"/>
    <xsd:import namespace="12b5927c-879b-4301-9b3d-aeca79e5acdc"/>
    <xsd:import namespace="d80407ea-ab32-44dc-823e-2d35c8848535"/>
    <xsd:import namespace="cccaf3ac-2de9-44d4-aa31-54302fceb5f7"/>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LengthInSeconds" minOccurs="0"/>
                <xsd:element ref="ns3:Review_x0020_Date"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b5927c-879b-4301-9b3d-aeca79e5acd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0407ea-ab32-44dc-823e-2d35c8848535" elementFormDefault="qualified">
    <xsd:import namespace="http://schemas.microsoft.com/office/2006/documentManagement/types"/>
    <xsd:import namespace="http://schemas.microsoft.com/office/infopath/2007/PartnerControls"/>
    <xsd:element name="MediaLengthInSeconds" ma:index="12" nillable="true" ma:displayName="Length (seconds)" ma:description="" ma:internalName="MediaLengthInSeconds" ma:readOnly="true">
      <xsd:simpleType>
        <xsd:restriction base="dms:Unknown"/>
      </xsd:simpleType>
    </xsd:element>
    <xsd:element name="Review_x0020_Date" ma:index="13" nillable="true" ma:displayName="Review date" ma:indexed="true" ma:internalName="Review_x0020_Dat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9e7aeeb-8726-425c-a44d-bacd1678f60f}" ma:internalName="TaxCatchAll" ma:showField="CatchAllData" ma:web="0a56483d-a880-4a60-be9b-4a1713a4b0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Review_x0020_Date xmlns="d80407ea-ab32-44dc-823e-2d35c8848535" xsi:nil="true"/>
    <_ip_UnifiedCompliancePolicyProperties xmlns="http://schemas.microsoft.com/sharepoint/v3" xsi:nil="true"/>
    <TaxCatchAll xmlns="cccaf3ac-2de9-44d4-aa31-54302fceb5f7" xsi:nil="true"/>
    <lcf76f155ced4ddcb4097134ff3c332f xmlns="d80407ea-ab32-44dc-823e-2d35c884853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BD1D20B-94BF-45D9-915E-9BD350F5F7B2}">
  <ds:schemaRefs>
    <ds:schemaRef ds:uri="http://schemas.microsoft.com/sharepoint/v3/contenttype/forms"/>
  </ds:schemaRefs>
</ds:datastoreItem>
</file>

<file path=customXml/itemProps2.xml><?xml version="1.0" encoding="utf-8"?>
<ds:datastoreItem xmlns:ds="http://schemas.openxmlformats.org/officeDocument/2006/customXml" ds:itemID="{D489AA38-9D40-4EB5-851D-81133B09BA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b5927c-879b-4301-9b3d-aeca79e5acdc"/>
    <ds:schemaRef ds:uri="d80407ea-ab32-44dc-823e-2d35c8848535"/>
    <ds:schemaRef ds:uri="cccaf3ac-2de9-44d4-aa31-54302fceb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055F8C-981F-436E-A616-D31E8CBEEE66}">
  <ds:schemaRefs>
    <ds:schemaRef ds:uri="http://schemas.openxmlformats.org/package/2006/metadata/core-properties"/>
    <ds:schemaRef ds:uri="cccaf3ac-2de9-44d4-aa31-54302fceb5f7"/>
    <ds:schemaRef ds:uri="http://purl.org/dc/terms/"/>
    <ds:schemaRef ds:uri="12b5927c-879b-4301-9b3d-aeca79e5acdc"/>
    <ds:schemaRef ds:uri="http://schemas.microsoft.com/office/2006/documentManagement/types"/>
    <ds:schemaRef ds:uri="http://schemas.microsoft.com/office/infopath/2007/PartnerControls"/>
    <ds:schemaRef ds:uri="d80407ea-ab32-44dc-823e-2d35c8848535"/>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2839</TotalTime>
  <Words>4436</Words>
  <Application>Microsoft Office PowerPoint</Application>
  <PresentationFormat>Widescreen</PresentationFormat>
  <Paragraphs>561</Paragraphs>
  <Slides>57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Alte Haas Grotesk</vt:lpstr>
      <vt:lpstr>Arial</vt:lpstr>
      <vt:lpstr>Bradley Hand ITC</vt:lpstr>
      <vt:lpstr>Calibri</vt:lpstr>
      <vt:lpstr>Calibri Light</vt:lpstr>
      <vt:lpstr>Symbol</vt:lpstr>
      <vt:lpstr>Times New Roman</vt:lpstr>
      <vt:lpstr>Wingdings</vt:lpstr>
      <vt:lpstr>Office Theme</vt:lpstr>
      <vt:lpstr>Welcome   Many thanks for joining Greater Manchester’s best practice Delirium webinar on 14th October 2022  We will start shortly – and will be recording the session in order to share this, the slides from today and delirium resources  Please put your email/role and name in the chat so we can share  the resources with you   Please remain on mute during the presentations     </vt:lpstr>
      <vt:lpstr>Agenda</vt:lpstr>
      <vt:lpstr>What is delirium?</vt:lpstr>
      <vt:lpstr>Why is it so important to detect and treat delirium?</vt:lpstr>
      <vt:lpstr>     Dementia United is NHS Greater Manchester’s Integrated Care programme for dementia  We work alongside clinicians, charities, localities, professionals, those living with dementia, families, friends and care partners to make our region the best place to live if you have or are caring for someone with dementia.   The link here to the Dementia United programme Dementia United | GMHSC (dementia-united.org.uk)    Helen Pratt, Project Manager, Dementia United  Email: gmhscp.dementiaunited@nhs.net        </vt:lpstr>
      <vt:lpstr>PowerPoint Presentation</vt:lpstr>
      <vt:lpstr>Pilot of the GM Community Toolkit in 2020 (fast tracked due to Covid-19) </vt:lpstr>
      <vt:lpstr>PowerPoint Presentation</vt:lpstr>
      <vt:lpstr>Ripple effect of GM delirium programme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Accuracy of the 4AT in non-English speaking patients</vt:lpstr>
      <vt:lpstr>Aims</vt:lpstr>
      <vt:lpstr>Non-English Speaking patients</vt:lpstr>
      <vt:lpstr>Methodology</vt:lpstr>
      <vt:lpstr>Results</vt:lpstr>
      <vt:lpstr>Results continued </vt:lpstr>
      <vt:lpstr>Conclusion and recommendations  </vt:lpstr>
      <vt:lpstr>PowerPoint Presentation</vt:lpstr>
      <vt:lpstr>What is a Zine?</vt:lpstr>
      <vt:lpstr>Why Oldham Libraries?</vt:lpstr>
      <vt:lpstr>A Delirium Zine Workshop</vt:lpstr>
      <vt:lpstr>Some Key Findings/Learning/Outcomes</vt:lpstr>
      <vt:lpstr>What Participants Told Us:</vt:lpstr>
      <vt:lpstr>PowerPoint Presentation</vt:lpstr>
      <vt:lpstr>Delirium</vt:lpstr>
      <vt:lpstr>Delirium</vt:lpstr>
      <vt:lpstr>Types of Delirium</vt:lpstr>
      <vt:lpstr>PowerPoint Presentation</vt:lpstr>
      <vt:lpstr>PowerPoint Presentation</vt:lpstr>
      <vt:lpstr>PowerPoint Presentation</vt:lpstr>
      <vt:lpstr>Contact Details </vt:lpstr>
      <vt:lpstr>NEWS2 and 4AT</vt:lpstr>
      <vt:lpstr>NEWS2</vt:lpstr>
      <vt:lpstr>Aim</vt:lpstr>
      <vt:lpstr>Methods</vt:lpstr>
      <vt:lpstr>PowerPoint Presentation</vt:lpstr>
      <vt:lpstr>Results</vt:lpstr>
      <vt:lpstr>Performance of NEWS2</vt:lpstr>
      <vt:lpstr>PowerPoint Presentation</vt:lpstr>
      <vt:lpstr>Conclusion</vt:lpstr>
      <vt:lpstr>Recommendations</vt:lpstr>
      <vt:lpstr>Acknowledgements</vt:lpstr>
      <vt:lpstr>Thank you</vt:lpstr>
      <vt:lpstr>Pre-operative planning for risk of delirium- Tameside &amp; Glossop ICFT</vt:lpstr>
      <vt:lpstr>PowerPoint Presentation</vt:lpstr>
      <vt:lpstr>PowerPoint Presentation</vt:lpstr>
      <vt:lpstr>Pre-operative planning for risk of delirium</vt:lpstr>
      <vt:lpstr>Evaluation and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Interim branding</dc:title>
  <dc:creator>Laura Blake</dc:creator>
  <cp:lastModifiedBy>Laura Blake</cp:lastModifiedBy>
  <cp:revision>45</cp:revision>
  <dcterms:created xsi:type="dcterms:W3CDTF">2022-08-26T07:41:21Z</dcterms:created>
  <dcterms:modified xsi:type="dcterms:W3CDTF">2022-10-18T07:22:42Z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0x010100B9DFBCE4A6F48548940FA272378C3910</vt:lpwstr>
  </property>
  <property fmtid="{D5CDD505-2E9C-101B-9397-08002B2CF9AE}" pid="3" name="MediaServiceImageTags">
    <vt:lpwstr/>
  </property>
</Properties>
</file>